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97" r:id="rId3"/>
    <p:sldId id="308" r:id="rId4"/>
    <p:sldId id="315" r:id="rId5"/>
    <p:sldId id="312" r:id="rId6"/>
    <p:sldId id="317" r:id="rId7"/>
    <p:sldId id="320" r:id="rId8"/>
    <p:sldId id="318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283" r:id="rId18"/>
  </p:sldIdLst>
  <p:sldSz cx="9144000" cy="6858000" type="screen4x3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BDA"/>
    <a:srgbClr val="009BDF"/>
    <a:srgbClr val="00BCDF"/>
    <a:srgbClr val="94C6DF"/>
    <a:srgbClr val="69C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6774" autoAdjust="0"/>
  </p:normalViewPr>
  <p:slideViewPr>
    <p:cSldViewPr snapToGrid="0" snapToObjects="1">
      <p:cViewPr>
        <p:scale>
          <a:sx n="100" d="100"/>
          <a:sy n="100" d="100"/>
        </p:scale>
        <p:origin x="-2112" y="-378"/>
      </p:cViewPr>
      <p:guideLst>
        <p:guide orient="horz" pos="2327"/>
        <p:guide orient="horz" pos="887"/>
        <p:guide orient="horz" pos="545"/>
        <p:guide orient="horz" pos="1289"/>
        <p:guide orient="horz" pos="3803"/>
        <p:guide orient="horz" pos="2675"/>
        <p:guide pos="4050"/>
        <p:guide pos="134"/>
        <p:guide pos="1814"/>
        <p:guide pos="2072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2590-4814-4D6D-9D35-9F71ABCD4B78}" type="datetimeFigureOut">
              <a:rPr lang="de-CH" smtClean="0"/>
              <a:pPr/>
              <a:t>06.09.2013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DEC0-53F3-4251-A48B-FFE793F89070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7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5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14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15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16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6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7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8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9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10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11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12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09268-61FE-4802-BDF9-96C2E1EEAAC6}" type="slidenum">
              <a:rPr lang="de-DE" sz="1300" smtClean="0">
                <a:latin typeface="Times New Roman" pitchFamily="18" charset="0"/>
              </a:rPr>
              <a:pPr eaLnBrk="1" hangingPunct="1"/>
              <a:t>13</a:t>
            </a:fld>
            <a:endParaRPr lang="de-DE" sz="13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232525" y="5543550"/>
            <a:ext cx="20621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341" tIns="42670" rIns="85341" bIns="4267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CH"/>
          </a:p>
        </p:txBody>
      </p:sp>
      <p:sp>
        <p:nvSpPr>
          <p:cNvPr id="5" name="Line 54"/>
          <p:cNvSpPr>
            <a:spLocks noChangeShapeType="1"/>
          </p:cNvSpPr>
          <p:nvPr userDrawn="1"/>
        </p:nvSpPr>
        <p:spPr bwMode="auto">
          <a:xfrm>
            <a:off x="206375" y="0"/>
            <a:ext cx="0" cy="414338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Rectangle 55"/>
          <p:cNvSpPr>
            <a:spLocks noChangeArrowheads="1"/>
          </p:cNvSpPr>
          <p:nvPr userDrawn="1"/>
        </p:nvSpPr>
        <p:spPr bwMode="auto">
          <a:xfrm>
            <a:off x="258763" y="269875"/>
            <a:ext cx="35988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54075">
              <a:defRPr/>
            </a:pPr>
            <a:r>
              <a:rPr lang="de-CH" sz="1000">
                <a:solidFill>
                  <a:srgbClr val="009BDA"/>
                </a:solidFill>
              </a:rPr>
              <a:t>Seite </a:t>
            </a:r>
            <a:fld id="{E43AC6F8-688D-42ED-9188-FECD2FD5162D}" type="slidenum">
              <a:rPr lang="de-CH" sz="1000">
                <a:solidFill>
                  <a:srgbClr val="009BDA"/>
                </a:solidFill>
              </a:rPr>
              <a:pPr defTabSz="854075">
                <a:defRPr/>
              </a:pPr>
              <a:t>‹Nr.›</a:t>
            </a:fld>
            <a:endParaRPr lang="de-CH" sz="1000">
              <a:solidFill>
                <a:srgbClr val="009BDA"/>
              </a:solidFill>
            </a:endParaRPr>
          </a:p>
        </p:txBody>
      </p:sp>
      <p:sp>
        <p:nvSpPr>
          <p:cNvPr id="7" name="Line 58"/>
          <p:cNvSpPr>
            <a:spLocks noChangeShapeType="1"/>
          </p:cNvSpPr>
          <p:nvPr userDrawn="1"/>
        </p:nvSpPr>
        <p:spPr bwMode="auto">
          <a:xfrm>
            <a:off x="3419475" y="6446838"/>
            <a:ext cx="0" cy="414337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8" name="Line 59"/>
          <p:cNvSpPr>
            <a:spLocks noChangeShapeType="1"/>
          </p:cNvSpPr>
          <p:nvPr userDrawn="1"/>
        </p:nvSpPr>
        <p:spPr bwMode="auto">
          <a:xfrm>
            <a:off x="6435725" y="6448425"/>
            <a:ext cx="0" cy="414338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9" name="Picture 65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13" y="354013"/>
            <a:ext cx="2519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6"/>
          <p:cNvSpPr>
            <a:spLocks noChangeShapeType="1"/>
          </p:cNvSpPr>
          <p:nvPr userDrawn="1"/>
        </p:nvSpPr>
        <p:spPr bwMode="auto">
          <a:xfrm>
            <a:off x="0" y="600075"/>
            <a:ext cx="9144000" cy="0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63" y="1004888"/>
            <a:ext cx="8688387" cy="54768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Firmenpräsentation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63" y="1638300"/>
            <a:ext cx="8678862" cy="407988"/>
          </a:xfrm>
        </p:spPr>
        <p:txBody>
          <a:bodyPr/>
          <a:lstStyle>
            <a:lvl1pPr marL="0" indent="0">
              <a:buFont typeface="Arial" charset="0"/>
              <a:buNone/>
              <a:defRPr sz="1800" b="1">
                <a:solidFill>
                  <a:srgbClr val="009BDA"/>
                </a:solidFill>
              </a:defRPr>
            </a:lvl1pPr>
          </a:lstStyle>
          <a:p>
            <a:r>
              <a:rPr lang="de-CH"/>
              <a:t>Dr. Eicher+Pauli AG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4475" y="1079500"/>
            <a:ext cx="2165350" cy="49926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8425" y="1079500"/>
            <a:ext cx="6343650" cy="49926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23220"/>
          </a:xfrm>
        </p:spPr>
        <p:txBody>
          <a:bodyPr anchor="t">
            <a:spAutoFit/>
          </a:bodyPr>
          <a:lstStyle>
            <a:lvl1pPr algn="l">
              <a:defRPr sz="2800" b="1">
                <a:solidFill>
                  <a:srgbClr val="3E648E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l">
              <a:spcAft>
                <a:spcPts val="24"/>
              </a:spcAft>
              <a:defRPr sz="1800" b="1"/>
            </a:lvl1pPr>
            <a:lvl2pPr marL="452438" indent="-184150">
              <a:spcBef>
                <a:spcPts val="0"/>
              </a:spcBef>
              <a:buClr>
                <a:srgbClr val="3E648E"/>
              </a:buClr>
              <a:buFont typeface="Wingdings" pitchFamily="2" charset="2"/>
              <a:buChar char="§"/>
              <a:defRPr sz="1600"/>
            </a:lvl2pPr>
            <a:lvl3pPr marL="720725" indent="-182563">
              <a:spcBef>
                <a:spcPts val="0"/>
              </a:spcBef>
              <a:buFont typeface="Symbol" pitchFamily="18" charset="2"/>
              <a:buChar char="-"/>
              <a:defRPr sz="1600"/>
            </a:lvl3pPr>
            <a:lvl4pPr marL="957263" indent="-150813">
              <a:spcBef>
                <a:spcPts val="0"/>
              </a:spcBef>
              <a:buFont typeface="Symbol" pitchFamily="18" charset="2"/>
              <a:buChar char="-"/>
              <a:defRPr sz="1600"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8313" y="951752"/>
            <a:ext cx="8280400" cy="503238"/>
          </a:xfrm>
          <a:prstGeom prst="rect">
            <a:avLst/>
          </a:prstGeom>
        </p:spPr>
        <p:txBody>
          <a:bodyPr lIns="90000"/>
          <a:lstStyle>
            <a:lvl1pPr algn="l">
              <a:defRPr>
                <a:solidFill>
                  <a:srgbClr val="3E648E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2050" name="Picture 65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13" y="354013"/>
            <a:ext cx="2519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23220"/>
          </a:xfrm>
        </p:spPr>
        <p:txBody>
          <a:bodyPr anchor="t">
            <a:spAutoFit/>
          </a:bodyPr>
          <a:lstStyle>
            <a:lvl1pPr algn="l">
              <a:defRPr sz="2800" b="1">
                <a:solidFill>
                  <a:srgbClr val="3E648E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l">
              <a:spcAft>
                <a:spcPts val="24"/>
              </a:spcAft>
              <a:defRPr sz="1800" b="1"/>
            </a:lvl1pPr>
            <a:lvl2pPr marL="452438" indent="-184150">
              <a:spcBef>
                <a:spcPts val="0"/>
              </a:spcBef>
              <a:buClr>
                <a:srgbClr val="3E648E"/>
              </a:buClr>
              <a:buFont typeface="Wingdings" pitchFamily="2" charset="2"/>
              <a:buChar char="§"/>
              <a:defRPr sz="1600"/>
            </a:lvl2pPr>
            <a:lvl3pPr marL="720725" indent="-182563">
              <a:spcBef>
                <a:spcPts val="0"/>
              </a:spcBef>
              <a:buFont typeface="Symbol" pitchFamily="18" charset="2"/>
              <a:buChar char="-"/>
              <a:defRPr sz="1600"/>
            </a:lvl3pPr>
            <a:lvl4pPr marL="957263" indent="-150813">
              <a:spcBef>
                <a:spcPts val="0"/>
              </a:spcBef>
              <a:buFont typeface="Symbol" pitchFamily="18" charset="2"/>
              <a:buChar char="-"/>
              <a:defRPr sz="1600"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8313" y="951752"/>
            <a:ext cx="8280400" cy="503238"/>
          </a:xfrm>
          <a:prstGeom prst="rect">
            <a:avLst/>
          </a:prstGeom>
        </p:spPr>
        <p:txBody>
          <a:bodyPr lIns="90000"/>
          <a:lstStyle>
            <a:lvl1pPr algn="l">
              <a:defRPr>
                <a:solidFill>
                  <a:srgbClr val="3E648E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2050" name="Picture 65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13" y="354013"/>
            <a:ext cx="2519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3" y="1895475"/>
            <a:ext cx="292735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2463" y="1895475"/>
            <a:ext cx="292735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079500"/>
            <a:ext cx="8661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Das ist der Folientitel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895475"/>
            <a:ext cx="60071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Fasdfsdf dfsdf  asdfasdfasdfas dfdfdfdfdfdfd df</a:t>
            </a:r>
            <a:br>
              <a:rPr lang="de-CH" smtClean="0"/>
            </a:br>
            <a:r>
              <a:rPr lang="de-CH" smtClean="0"/>
              <a:t>dfASdfasdfasdfasdf</a:t>
            </a:r>
          </a:p>
          <a:p>
            <a:pPr lvl="1"/>
            <a:r>
              <a:rPr lang="de-DE" smtClean="0"/>
              <a:t>Asdfasdffdsa</a:t>
            </a:r>
            <a:br>
              <a:rPr lang="de-DE" smtClean="0"/>
            </a:br>
            <a:r>
              <a:rPr lang="de-DE" smtClean="0"/>
              <a:t>asdfasdf</a:t>
            </a:r>
            <a:br>
              <a:rPr lang="de-DE" smtClean="0"/>
            </a:br>
            <a:r>
              <a:rPr lang="de-DE" smtClean="0"/>
              <a:t>ASDfasdf</a:t>
            </a:r>
            <a:br>
              <a:rPr lang="de-DE" smtClean="0"/>
            </a:br>
            <a:r>
              <a:rPr lang="de-DE" smtClean="0"/>
              <a:t>asdf</a:t>
            </a:r>
          </a:p>
          <a:p>
            <a:pPr lvl="2"/>
            <a:r>
              <a:rPr lang="de-DE" smtClean="0"/>
              <a:t>Fliesstext</a:t>
            </a:r>
          </a:p>
        </p:txBody>
      </p:sp>
      <p:pic>
        <p:nvPicPr>
          <p:cNvPr id="1028" name="Picture 65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4613" y="354013"/>
            <a:ext cx="2519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Line 66"/>
          <p:cNvSpPr>
            <a:spLocks noChangeShapeType="1"/>
          </p:cNvSpPr>
          <p:nvPr userDrawn="1"/>
        </p:nvSpPr>
        <p:spPr bwMode="auto">
          <a:xfrm>
            <a:off x="0" y="600075"/>
            <a:ext cx="9144000" cy="0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1095" name="Line 71"/>
          <p:cNvSpPr>
            <a:spLocks noChangeShapeType="1"/>
          </p:cNvSpPr>
          <p:nvPr userDrawn="1"/>
        </p:nvSpPr>
        <p:spPr bwMode="auto">
          <a:xfrm>
            <a:off x="3419475" y="6446838"/>
            <a:ext cx="0" cy="414337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1096" name="Line 72"/>
          <p:cNvSpPr>
            <a:spLocks noChangeShapeType="1"/>
          </p:cNvSpPr>
          <p:nvPr userDrawn="1"/>
        </p:nvSpPr>
        <p:spPr bwMode="auto">
          <a:xfrm>
            <a:off x="6435725" y="6448425"/>
            <a:ext cx="0" cy="414338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1097" name="Line 73"/>
          <p:cNvSpPr>
            <a:spLocks noChangeShapeType="1"/>
          </p:cNvSpPr>
          <p:nvPr userDrawn="1"/>
        </p:nvSpPr>
        <p:spPr bwMode="auto">
          <a:xfrm>
            <a:off x="206375" y="0"/>
            <a:ext cx="0" cy="414338"/>
          </a:xfrm>
          <a:prstGeom prst="line">
            <a:avLst/>
          </a:prstGeom>
          <a:noFill/>
          <a:ln w="9525">
            <a:solidFill>
              <a:srgbClr val="009BD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1098" name="Rectangle 74"/>
          <p:cNvSpPr>
            <a:spLocks noChangeArrowheads="1"/>
          </p:cNvSpPr>
          <p:nvPr userDrawn="1"/>
        </p:nvSpPr>
        <p:spPr bwMode="auto">
          <a:xfrm>
            <a:off x="258763" y="269875"/>
            <a:ext cx="35988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54075">
              <a:defRPr/>
            </a:pPr>
            <a:r>
              <a:rPr lang="de-CH" sz="1000">
                <a:solidFill>
                  <a:srgbClr val="009BDA"/>
                </a:solidFill>
              </a:rPr>
              <a:t>Seite </a:t>
            </a:r>
            <a:fld id="{4AE3A378-F3D9-4337-BB8A-7713C0B99894}" type="slidenum">
              <a:rPr lang="de-CH" sz="1000">
                <a:solidFill>
                  <a:srgbClr val="009BDA"/>
                </a:solidFill>
              </a:rPr>
              <a:pPr defTabSz="854075">
                <a:defRPr/>
              </a:pPr>
              <a:t>‹Nr.›</a:t>
            </a:fld>
            <a:endParaRPr lang="de-CH" sz="1000">
              <a:solidFill>
                <a:srgbClr val="009BD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rgbClr val="009BDA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62038" indent="-1682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900">
          <a:solidFill>
            <a:schemeClr val="tx1"/>
          </a:solidFill>
          <a:latin typeface="+mn-lt"/>
        </a:defRPr>
      </a:lvl3pPr>
      <a:lvl4pPr marL="1624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CH" sz="2100" dirty="0" smtClean="0"/>
              <a:t>Energiestrategien für den Gemüsebaubetrieb</a:t>
            </a:r>
            <a:endParaRPr lang="de-DE" sz="2100" dirty="0" smtClean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71463" y="6026150"/>
            <a:ext cx="436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dirty="0"/>
              <a:t>Dieter Többen, CEO Dr. Eicher+Pauli AG</a:t>
            </a:r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0" y="1743075"/>
            <a:ext cx="8281169" cy="3456384"/>
          </a:xfrm>
          <a:prstGeom prst="rect">
            <a:avLst/>
          </a:prstGeom>
        </p:spPr>
        <p:txBody>
          <a:bodyPr/>
          <a:lstStyle/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1900" b="1" kern="0" dirty="0" smtClean="0">
                <a:latin typeface="+mn-lt"/>
              </a:rPr>
              <a:t>	</a:t>
            </a: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Sicht eines neutralen Planungsbüros 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CH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Von der strategischen Planung bis zur Realisierung von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CH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Energieversorgungssystemen.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CH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Praxisbeispiele mit Investitions- und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CH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Betriebskostenvergleichen</a:t>
            </a:r>
            <a:endParaRPr kumimoji="0" lang="de-CH" sz="1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Beispiel Wärmeproduktion für eine Wohnüberbauung</a:t>
            </a:r>
            <a:endParaRPr lang="de-DE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4" y="1570038"/>
            <a:ext cx="5140326" cy="46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600700" y="1714500"/>
            <a:ext cx="34163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Wichtige Grössen </a:t>
            </a:r>
          </a:p>
          <a:p>
            <a:r>
              <a:rPr lang="de-CH" dirty="0" smtClean="0"/>
              <a:t>die implementiert sind</a:t>
            </a:r>
          </a:p>
          <a:p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Leistung und Energiemengen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Nutzungsdauer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Kapitalzins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Wingdings"/>
              <a:buChar char="à"/>
            </a:pPr>
            <a:r>
              <a:rPr lang="de-CH" b="1" dirty="0" smtClean="0">
                <a:sym typeface="Wingdings" pitchFamily="2" charset="2"/>
              </a:rPr>
              <a:t>Achtung keine generelle</a:t>
            </a:r>
          </a:p>
          <a:p>
            <a:r>
              <a:rPr lang="de-CH" b="1" dirty="0" smtClean="0">
                <a:sym typeface="Wingdings" pitchFamily="2" charset="2"/>
              </a:rPr>
              <a:t>    Aussage zu</a:t>
            </a:r>
          </a:p>
          <a:p>
            <a:pPr>
              <a:buFontTx/>
              <a:buChar char="-"/>
            </a:pPr>
            <a:r>
              <a:rPr lang="de-CH" dirty="0" smtClean="0">
                <a:sym typeface="Wingdings" pitchFamily="2" charset="2"/>
              </a:rPr>
              <a:t> Wirtschaftlichkeit der Systeme</a:t>
            </a:r>
          </a:p>
          <a:p>
            <a:pPr>
              <a:buFontTx/>
              <a:buChar char="-"/>
            </a:pPr>
            <a:r>
              <a:rPr lang="de-CH" dirty="0" smtClean="0">
                <a:sym typeface="Wingdings" pitchFamily="2" charset="2"/>
              </a:rPr>
              <a:t> Zu Wärmepreisen je kWh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dirty="0" smtClean="0"/>
              <a:t>Beispiel Wärmeproduktion für eine Wohnüberbauung</a:t>
            </a:r>
            <a:endParaRPr lang="de-DE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24" y="1563687"/>
            <a:ext cx="5310376" cy="46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Beispiel Wärmeproduktion für eine Wohnüberbauung</a:t>
            </a:r>
            <a:endParaRPr lang="de-DE" sz="16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600700" y="2037665"/>
            <a:ext cx="35702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Einfluss solare Wärmeproduktion</a:t>
            </a:r>
          </a:p>
          <a:p>
            <a:r>
              <a:rPr lang="de-CH" dirty="0" smtClean="0"/>
              <a:t>für zwei Varianten</a:t>
            </a:r>
          </a:p>
          <a:p>
            <a:endParaRPr lang="de-CH" dirty="0" smtClean="0"/>
          </a:p>
          <a:p>
            <a:r>
              <a:rPr lang="de-CH" dirty="0" smtClean="0"/>
              <a:t>Bei WP grössere Verteuerung,</a:t>
            </a:r>
          </a:p>
          <a:p>
            <a:r>
              <a:rPr lang="de-CH" dirty="0" smtClean="0"/>
              <a:t>da sich die alternativen Systeme</a:t>
            </a:r>
          </a:p>
          <a:p>
            <a:r>
              <a:rPr lang="de-CH" dirty="0" smtClean="0"/>
              <a:t>betriebswirtschaftlich </a:t>
            </a:r>
          </a:p>
          <a:p>
            <a:r>
              <a:rPr lang="de-CH" dirty="0" smtClean="0"/>
              <a:t>„konkurrenzieren“.</a:t>
            </a:r>
          </a:p>
          <a:p>
            <a:endParaRPr lang="de-CH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714500"/>
            <a:ext cx="5068887" cy="456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Beispiel Wärmeproduktion für eine Wohnüberbauung</a:t>
            </a:r>
            <a:endParaRPr lang="de-DE" sz="16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600700" y="2037665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Einfluss solare Wärmeproduktion</a:t>
            </a:r>
          </a:p>
          <a:p>
            <a:r>
              <a:rPr lang="de-CH" dirty="0" smtClean="0"/>
              <a:t>für zwei Varianten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570038"/>
            <a:ext cx="5239771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89063"/>
            <a:ext cx="781843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Beispiel Biomassezentrum Spiez</a:t>
            </a:r>
            <a:endParaRPr lang="de-DE" sz="1600" dirty="0" smtClean="0"/>
          </a:p>
        </p:txBody>
      </p:sp>
      <p:pic>
        <p:nvPicPr>
          <p:cNvPr id="1028" name="Picture 4" descr="http://www.oberland-energie.ch/typo3temp/pics/af393d79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5543550"/>
            <a:ext cx="476250" cy="56197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200775" y="5736193"/>
            <a:ext cx="1431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Watt d‘Or 2012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Beispiel Biomassezentrum Spiez</a:t>
            </a:r>
            <a:endParaRPr lang="de-DE" sz="1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98425" y="1570038"/>
            <a:ext cx="485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Stofffluss mit Energiefluss in Einklang bringen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56" y="1939370"/>
            <a:ext cx="7659037" cy="389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Beispiel Biomassezentrum Spiez</a:t>
            </a:r>
            <a:endParaRPr lang="de-DE" sz="1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85750" y="5709166"/>
            <a:ext cx="764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ym typeface="Wingdings" pitchFamily="2" charset="2"/>
              </a:rPr>
              <a:t> </a:t>
            </a:r>
            <a:r>
              <a:rPr lang="de-CH" dirty="0" smtClean="0"/>
              <a:t>Stofffluss mit Energiefluss in Einklang bringen hat den grössten </a:t>
            </a:r>
            <a:r>
              <a:rPr lang="de-CH" dirty="0" err="1" smtClean="0"/>
              <a:t>Benefit</a:t>
            </a:r>
            <a:endParaRPr lang="de-CH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85750" y="1790700"/>
            <a:ext cx="76867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Vergärung Grüngut und Erzeugung Biogas</a:t>
            </a:r>
          </a:p>
          <a:p>
            <a:r>
              <a:rPr lang="de-CH" dirty="0" smtClean="0"/>
              <a:t>Kompostierung vergärtes Material und Verkauf mit Knospe-Qualität</a:t>
            </a:r>
          </a:p>
          <a:p>
            <a:endParaRPr lang="de-CH" dirty="0" smtClean="0"/>
          </a:p>
          <a:p>
            <a:r>
              <a:rPr lang="de-CH" dirty="0" smtClean="0"/>
              <a:t>Strom- und Wärmeproduktion mit </a:t>
            </a:r>
            <a:r>
              <a:rPr lang="de-CH" dirty="0" err="1" smtClean="0"/>
              <a:t>Biogas-BHKW</a:t>
            </a:r>
            <a:endParaRPr lang="de-CH" dirty="0" smtClean="0"/>
          </a:p>
          <a:p>
            <a:r>
              <a:rPr lang="de-CH" dirty="0" smtClean="0"/>
              <a:t>Strom mit KEV an Swissgrid</a:t>
            </a:r>
          </a:p>
          <a:p>
            <a:r>
              <a:rPr lang="de-CH" dirty="0" smtClean="0"/>
              <a:t>Wärme an Heizungsbezüger (ABC und Fernwärme Spiez)</a:t>
            </a:r>
          </a:p>
          <a:p>
            <a:endParaRPr lang="de-CH" dirty="0" smtClean="0"/>
          </a:p>
          <a:p>
            <a:r>
              <a:rPr lang="de-CH" dirty="0" err="1" smtClean="0"/>
              <a:t>Alt-und</a:t>
            </a:r>
            <a:r>
              <a:rPr lang="de-CH" dirty="0" smtClean="0"/>
              <a:t> Restholzheizung verbrennt nicht </a:t>
            </a:r>
            <a:r>
              <a:rPr lang="de-CH" dirty="0" err="1" smtClean="0"/>
              <a:t>vergärbares</a:t>
            </a:r>
            <a:r>
              <a:rPr lang="de-CH" dirty="0" smtClean="0"/>
              <a:t> Holz und Altholz der</a:t>
            </a:r>
          </a:p>
          <a:p>
            <a:r>
              <a:rPr lang="de-CH" dirty="0" smtClean="0"/>
              <a:t>Klassen A1 und A2. Erzeugung von Prozessdampf für Nitrochemie.</a:t>
            </a:r>
          </a:p>
          <a:p>
            <a:r>
              <a:rPr lang="de-CH" dirty="0" smtClean="0"/>
              <a:t>Zusatzheizung für Heizungsbezüger.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5750" y="4958318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Investition total rund 30 Mio. </a:t>
            </a:r>
          </a:p>
          <a:p>
            <a:r>
              <a:rPr lang="de-CH" dirty="0" smtClean="0"/>
              <a:t>Wärmepreise sind tiefer als bei der Produktion mit fossiler Energie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882" y="3157268"/>
            <a:ext cx="5698526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Vielen Dank für Ihre Aufmerksamkeit</a:t>
            </a:r>
            <a:endParaRPr lang="de-DE" dirty="0" smtClean="0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922" y="5287314"/>
            <a:ext cx="3588078" cy="9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Projektablauf nach SIA</a:t>
            </a:r>
            <a:endParaRPr lang="de-DE" dirty="0" smtClean="0"/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2713" y="1895475"/>
            <a:ext cx="6183312" cy="41767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de-CH" smtClean="0"/>
          </a:p>
          <a:p>
            <a:pPr eaLnBrk="1" hangingPunct="1"/>
            <a:endParaRPr lang="de-DE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752600"/>
            <a:ext cx="7094537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Verfügbare Energiequellen global betrachten</a:t>
            </a:r>
            <a:endParaRPr lang="de-DE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570038"/>
            <a:ext cx="5287136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465236" y="6173629"/>
            <a:ext cx="31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Quelle: Arbeitshilfe Energierichtplanung Kanton Bern</a:t>
            </a:r>
            <a:endParaRPr lang="de-CH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Den aktuellen und künftigen Bedarf kennen</a:t>
            </a:r>
            <a:endParaRPr lang="de-DE" sz="1600" dirty="0" smtClean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457200" y="1600200"/>
            <a:ext cx="5987008" cy="4525963"/>
          </a:xfrm>
          <a:prstGeom prst="rect">
            <a:avLst/>
          </a:prstGeom>
        </p:spPr>
        <p:txBody>
          <a:bodyPr/>
          <a:lstStyle/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de-CH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Jährlicher Energiebedarf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de-CH" sz="1900" kern="0" dirty="0" smtClean="0">
                <a:latin typeface="+mn-lt"/>
              </a:rPr>
              <a:t>Tagesverbrauchsprofil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de-CH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Spitzenleistungen</a:t>
            </a: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CH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19450"/>
            <a:ext cx="39147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98425" y="1730672"/>
            <a:ext cx="5987008" cy="452596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Erfolgsfaktoren bewusst abchecken</a:t>
            </a:r>
          </a:p>
          <a:p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Technische Machbarkeit prüfen</a:t>
            </a:r>
          </a:p>
          <a:p>
            <a:pPr>
              <a:buFontTx/>
              <a:buChar char="-"/>
            </a:pPr>
            <a:r>
              <a:rPr lang="de-CH" dirty="0" smtClean="0"/>
              <a:t>Einfache Systeme bevorzugen</a:t>
            </a:r>
          </a:p>
          <a:p>
            <a:pPr>
              <a:buFontTx/>
              <a:buChar char="-"/>
            </a:pPr>
            <a:r>
              <a:rPr lang="de-CH" dirty="0" smtClean="0"/>
              <a:t>Hohe Systemausnutzung</a:t>
            </a:r>
          </a:p>
          <a:p>
            <a:pPr>
              <a:buFontTx/>
              <a:buChar char="-"/>
            </a:pPr>
            <a:r>
              <a:rPr lang="de-CH" dirty="0" smtClean="0"/>
              <a:t>Energiemengen</a:t>
            </a:r>
          </a:p>
          <a:p>
            <a:pPr>
              <a:buFontTx/>
              <a:buChar char="-"/>
            </a:pPr>
            <a:r>
              <a:rPr lang="de-CH" dirty="0" smtClean="0"/>
              <a:t>Ideale Abgabe- / Bezüger-Profile</a:t>
            </a:r>
          </a:p>
          <a:p>
            <a:pPr>
              <a:buFontTx/>
              <a:buChar char="-"/>
            </a:pPr>
            <a:r>
              <a:rPr lang="de-CH" dirty="0" smtClean="0"/>
              <a:t>Energiepreise</a:t>
            </a:r>
          </a:p>
          <a:p>
            <a:pPr>
              <a:buFontTx/>
              <a:buChar char="-"/>
            </a:pPr>
            <a:r>
              <a:rPr lang="de-CH" dirty="0" smtClean="0"/>
              <a:t>Langfristige Bindungen</a:t>
            </a:r>
          </a:p>
          <a:p>
            <a:pPr>
              <a:buFontTx/>
              <a:buChar char="-"/>
            </a:pPr>
            <a:r>
              <a:rPr lang="de-CH" dirty="0" smtClean="0"/>
              <a:t>Wille zur Nutzung erneuerbarer Energien</a:t>
            </a:r>
          </a:p>
          <a:p>
            <a:pPr>
              <a:buFontTx/>
              <a:buChar char="-"/>
            </a:pPr>
            <a:r>
              <a:rPr lang="de-CH" dirty="0" smtClean="0"/>
              <a:t>Wirtschaftlichkeit</a:t>
            </a:r>
          </a:p>
          <a:p>
            <a:pPr>
              <a:buFontTx/>
              <a:buChar char="-"/>
            </a:pPr>
            <a:r>
              <a:rPr lang="de-CH" dirty="0" smtClean="0"/>
              <a:t>Biomasse selber nutzen oder verkaufen?</a:t>
            </a:r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481064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Vorstudien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98425" y="1600200"/>
            <a:ext cx="5987008" cy="452596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Wirtschaftlichkeit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Erste Grobkostenschätzungen erstellen (Erfahrung einbeziehen)</a:t>
            </a:r>
          </a:p>
          <a:p>
            <a:pPr>
              <a:buFontTx/>
              <a:buChar char="-"/>
            </a:pPr>
            <a:r>
              <a:rPr lang="de-CH" dirty="0" smtClean="0"/>
              <a:t>Energiekosten abschätzen</a:t>
            </a:r>
          </a:p>
          <a:p>
            <a:pPr>
              <a:buFontTx/>
              <a:buChar char="-"/>
            </a:pPr>
            <a:r>
              <a:rPr lang="de-CH" dirty="0" smtClean="0"/>
              <a:t>Wartungs- und Unterhaltskosten</a:t>
            </a:r>
          </a:p>
          <a:p>
            <a:pPr>
              <a:buFontTx/>
              <a:buChar char="-"/>
            </a:pPr>
            <a:r>
              <a:rPr lang="de-CH" dirty="0" smtClean="0"/>
              <a:t>Erhöhte Abschreibungen bestehender Systeme</a:t>
            </a:r>
          </a:p>
          <a:p>
            <a:pPr>
              <a:buFontTx/>
              <a:buChar char="-"/>
            </a:pPr>
            <a:r>
              <a:rPr lang="de-CH" dirty="0" smtClean="0"/>
              <a:t>Subventionen</a:t>
            </a:r>
          </a:p>
          <a:p>
            <a:pPr>
              <a:buFontTx/>
              <a:buChar char="-"/>
            </a:pPr>
            <a:r>
              <a:rPr lang="de-CH" dirty="0" smtClean="0"/>
              <a:t>Teuerung und künftige Abgaben</a:t>
            </a:r>
          </a:p>
          <a:p>
            <a:pPr>
              <a:buFontTx/>
              <a:buChar char="-"/>
            </a:pPr>
            <a:r>
              <a:rPr lang="de-CH" dirty="0" smtClean="0"/>
              <a:t>Externe Kosten (vor allem öffentliche Hand)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553" y="1600200"/>
            <a:ext cx="2448272" cy="16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Vorstudien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98425" y="1600200"/>
            <a:ext cx="5987008" cy="452596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Entwicklung der Energiekosten</a:t>
            </a:r>
          </a:p>
          <a:p>
            <a:pPr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Vorstudien</a:t>
            </a:r>
            <a:endParaRPr lang="de-DE" sz="16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200275"/>
            <a:ext cx="5753100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98425" y="1600200"/>
            <a:ext cx="5987008" cy="452596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Entwicklung der Energiekosten</a:t>
            </a:r>
          </a:p>
          <a:p>
            <a:pPr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Vorstudien</a:t>
            </a:r>
            <a:endParaRPr lang="de-DE" sz="16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587" y="3821907"/>
            <a:ext cx="19022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857587" y="520716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Wie wird die </a:t>
            </a:r>
          </a:p>
          <a:p>
            <a:r>
              <a:rPr lang="de-CH" dirty="0" smtClean="0"/>
              <a:t>Entwicklung sein?</a:t>
            </a:r>
            <a:endParaRPr lang="de-CH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" y="3766668"/>
            <a:ext cx="4246562" cy="2634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" y="1959806"/>
            <a:ext cx="5102225" cy="16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0063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6550" y="496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98424" y="1600200"/>
            <a:ext cx="8435975" cy="452596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Einfluss der Energiepreisteuerung auf die Energiekosten je nach</a:t>
            </a:r>
          </a:p>
          <a:p>
            <a:pPr>
              <a:buNone/>
            </a:pPr>
            <a:r>
              <a:rPr lang="de-CH" dirty="0" smtClean="0"/>
              <a:t>Wärmeerzeugersystem</a:t>
            </a:r>
          </a:p>
          <a:p>
            <a:pPr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endParaRPr lang="de-CH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1079500"/>
            <a:ext cx="8661400" cy="490538"/>
          </a:xfrm>
        </p:spPr>
        <p:txBody>
          <a:bodyPr/>
          <a:lstStyle/>
          <a:p>
            <a:pPr eaLnBrk="1" hangingPunct="1"/>
            <a:r>
              <a:rPr lang="de-CH" dirty="0" smtClean="0"/>
              <a:t>Vorstudien</a:t>
            </a:r>
            <a:endParaRPr lang="de-DE" sz="16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2762250"/>
            <a:ext cx="73612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Bildschirmpräsentation (4:3)</PresentationFormat>
  <Paragraphs>138</Paragraphs>
  <Slides>17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Standarddesign</vt:lpstr>
      <vt:lpstr>Energiestrategien für den Gemüsebaubetrieb</vt:lpstr>
      <vt:lpstr>Projektablauf nach SIA</vt:lpstr>
      <vt:lpstr>Verfügbare Energiequellen global betrachten</vt:lpstr>
      <vt:lpstr>Den aktuellen und künftigen Bedarf kennen</vt:lpstr>
      <vt:lpstr>Vorstudien</vt:lpstr>
      <vt:lpstr>Vorstudien</vt:lpstr>
      <vt:lpstr>Vorstudien</vt:lpstr>
      <vt:lpstr>Vorstudien</vt:lpstr>
      <vt:lpstr>Vorstudien</vt:lpstr>
      <vt:lpstr>Beispiel Wärmeproduktion für eine Wohnüberbauung</vt:lpstr>
      <vt:lpstr>Beispiel Wärmeproduktion für eine Wohnüberbauung</vt:lpstr>
      <vt:lpstr>Beispiel Wärmeproduktion für eine Wohnüberbauung</vt:lpstr>
      <vt:lpstr>Beispiel Wärmeproduktion für eine Wohnüberbauung</vt:lpstr>
      <vt:lpstr>Beispiel Biomassezentrum Spiez</vt:lpstr>
      <vt:lpstr>Beispiel Biomassezentrum Spiez</vt:lpstr>
      <vt:lpstr>Beispiel Biomassezentrum Spiez</vt:lpstr>
      <vt:lpstr>Vielen Dank für Ihre Aufmerksamkeit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ist ein Präsentationsthema.</dc:title>
  <dc:creator>_</dc:creator>
  <cp:lastModifiedBy>thomas.wieland</cp:lastModifiedBy>
  <cp:revision>190</cp:revision>
  <dcterms:created xsi:type="dcterms:W3CDTF">2004-08-31T14:43:10Z</dcterms:created>
  <dcterms:modified xsi:type="dcterms:W3CDTF">2013-09-06T06:18:56Z</dcterms:modified>
</cp:coreProperties>
</file>