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69" r:id="rId2"/>
    <p:sldId id="411" r:id="rId3"/>
    <p:sldId id="486" r:id="rId4"/>
    <p:sldId id="480" r:id="rId5"/>
    <p:sldId id="494" r:id="rId6"/>
    <p:sldId id="483" r:id="rId7"/>
    <p:sldId id="484" r:id="rId8"/>
    <p:sldId id="479" r:id="rId9"/>
    <p:sldId id="487" r:id="rId10"/>
    <p:sldId id="488" r:id="rId11"/>
    <p:sldId id="490" r:id="rId12"/>
    <p:sldId id="491" r:id="rId13"/>
    <p:sldId id="492" r:id="rId14"/>
  </p:sldIdLst>
  <p:sldSz cx="10591800" cy="7239000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5816F"/>
    <a:srgbClr val="9966FF"/>
    <a:srgbClr val="FF6600"/>
    <a:srgbClr val="FFFF99"/>
    <a:srgbClr val="A6A6A6"/>
    <a:srgbClr val="CCFFCC"/>
    <a:srgbClr val="DDDDDD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89741" autoAdjust="0"/>
  </p:normalViewPr>
  <p:slideViewPr>
    <p:cSldViewPr>
      <p:cViewPr varScale="1">
        <p:scale>
          <a:sx n="104" d="100"/>
          <a:sy n="104" d="100"/>
        </p:scale>
        <p:origin x="-102" y="-258"/>
      </p:cViewPr>
      <p:guideLst>
        <p:guide orient="horz" pos="715"/>
        <p:guide pos="3359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c01\daten\projekte\1_Projekte\13_0504_enaw_EM_gew&#228;chsh&#228;user_D-CH\4_Resultate\Monitoring\2012\EmGruppeBericht_201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dc01\daten\projekte\1_Projekte\13_0504_enaw_EM_gew&#228;chsh&#228;user_D-CH\4_Resultate\Monitoring\2012\EmGruppeBericht_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01\daten\projekte\1_Projekte\13_0504_enaw_EM_gew&#228;chsh&#228;user_D-CH\3_Arbeiten\Firmenunterlagen\01%20Boesiger%20Gem&#252;se\BHKW\vsgp01_Simula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title>
      <c:tx>
        <c:rich>
          <a:bodyPr/>
          <a:lstStyle/>
          <a:p>
            <a:pPr>
              <a:defRPr sz="1200" b="1"/>
            </a:pPr>
            <a:r>
              <a:rPr lang="en-US" sz="1200" b="1"/>
              <a:t>Energieeffizienz EM-Gruppe Gewächshäuser D-CH</a:t>
            </a:r>
          </a:p>
        </c:rich>
      </c:tx>
      <c:layout>
        <c:manualLayout>
          <c:xMode val="edge"/>
          <c:yMode val="edge"/>
          <c:x val="0.25855914562403826"/>
          <c:y val="3.1953522149600601E-2"/>
        </c:manualLayout>
      </c:layout>
    </c:title>
    <c:plotArea>
      <c:layout>
        <c:manualLayout>
          <c:layoutTarget val="inner"/>
          <c:xMode val="edge"/>
          <c:yMode val="edge"/>
          <c:x val="9.1133004926108332E-2"/>
          <c:y val="0.11474219317356572"/>
          <c:w val="0.82512315270935954"/>
          <c:h val="0.7240377632534496"/>
        </c:manualLayout>
      </c:layout>
      <c:lineChart>
        <c:grouping val="standard"/>
        <c:ser>
          <c:idx val="0"/>
          <c:order val="0"/>
          <c:tx>
            <c:strRef>
              <c:f>'Kennziffern Zeitreihe'!$C$25</c:f>
              <c:strCache>
                <c:ptCount val="1"/>
                <c:pt idx="0">
                  <c:v>Soll</c:v>
                </c:pt>
              </c:strCache>
            </c:strRef>
          </c:tx>
          <c:spPr>
            <a:ln w="38100">
              <a:solidFill>
                <a:srgbClr val="80808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FFFF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'Kennziffern Zeitreihe'!$B$33:$B$43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'Kennziffern Zeitreihe'!$C$33:$C$43</c:f>
              <c:numCache>
                <c:formatCode>General</c:formatCode>
                <c:ptCount val="11"/>
                <c:pt idx="0" formatCode="0.00">
                  <c:v>100</c:v>
                </c:pt>
                <c:pt idx="3" formatCode="0.00">
                  <c:v>104.63926088126065</c:v>
                </c:pt>
                <c:pt idx="4" formatCode="0.00">
                  <c:v>106.3243706127147</c:v>
                </c:pt>
                <c:pt idx="5" formatCode="0.00">
                  <c:v>107.51174896362355</c:v>
                </c:pt>
                <c:pt idx="6" formatCode="0.00">
                  <c:v>109.17096502133145</c:v>
                </c:pt>
                <c:pt idx="7" formatCode="0.00">
                  <c:v>111.19005249410527</c:v>
                </c:pt>
                <c:pt idx="8" formatCode="0.00">
                  <c:v>113.76446179997534</c:v>
                </c:pt>
                <c:pt idx="9" formatCode="0.00">
                  <c:v>115.41634339933682</c:v>
                </c:pt>
                <c:pt idx="10" formatCode="0.00">
                  <c:v>117.06505268407579</c:v>
                </c:pt>
              </c:numCache>
            </c:numRef>
          </c:val>
        </c:ser>
        <c:ser>
          <c:idx val="1"/>
          <c:order val="1"/>
          <c:tx>
            <c:strRef>
              <c:f>'Kennziffern Zeitreihe'!$D$25</c:f>
              <c:strCache>
                <c:ptCount val="1"/>
                <c:pt idx="0">
                  <c:v>Ist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FFFF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'Kennziffern Zeitreihe'!$B$33:$B$43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'Kennziffern Zeitreihe'!$D$33:$D$43</c:f>
              <c:numCache>
                <c:formatCode>General</c:formatCode>
                <c:ptCount val="11"/>
                <c:pt idx="0" formatCode="0.00">
                  <c:v>100</c:v>
                </c:pt>
                <c:pt idx="3" formatCode="0.00">
                  <c:v>103.75205294278896</c:v>
                </c:pt>
                <c:pt idx="4" formatCode="0.00">
                  <c:v>116.82987870526568</c:v>
                </c:pt>
                <c:pt idx="5" formatCode="0.00">
                  <c:v>117.9822649749556</c:v>
                </c:pt>
                <c:pt idx="6" formatCode="0.00">
                  <c:v>124.00221993888219</c:v>
                </c:pt>
                <c:pt idx="7" formatCode="0.00">
                  <c:v>130.31928092465918</c:v>
                </c:pt>
                <c:pt idx="8" formatCode="0.00">
                  <c:v>125.85484090294251</c:v>
                </c:pt>
                <c:pt idx="9" formatCode="0.00">
                  <c:v>130.70580242784098</c:v>
                </c:pt>
                <c:pt idx="10" formatCode="0.00">
                  <c:v>128.75779134643074</c:v>
                </c:pt>
              </c:numCache>
            </c:numRef>
          </c:val>
        </c:ser>
        <c:marker val="1"/>
        <c:axId val="94262784"/>
        <c:axId val="95035776"/>
      </c:lineChart>
      <c:catAx>
        <c:axId val="94262784"/>
        <c:scaling>
          <c:orientation val="minMax"/>
        </c:scaling>
        <c:axPos val="b"/>
        <c:title>
          <c:tx>
            <c:strRef>
              <c:f>Translation!$A$71</c:f>
              <c:strCache>
                <c:ptCount val="1"/>
                <c:pt idx="0">
                  <c:v>Jahr</c:v>
                </c:pt>
              </c:strCache>
            </c:strRef>
          </c:tx>
          <c:layout>
            <c:manualLayout>
              <c:xMode val="edge"/>
              <c:yMode val="edge"/>
              <c:x val="0.48768472906404003"/>
              <c:y val="0.91285403050109049"/>
            </c:manualLayout>
          </c:layout>
          <c:spPr>
            <a:noFill/>
            <a:ln w="25400">
              <a:noFill/>
            </a:ln>
          </c:spPr>
          <c:txPr>
            <a:bodyPr/>
            <a:lstStyle/>
            <a:p>
              <a:pPr>
                <a:defRPr sz="900" b="1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de-DE"/>
            </a:p>
          </c:tx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5035776"/>
        <c:crossesAt val="0"/>
        <c:auto val="1"/>
        <c:lblAlgn val="ctr"/>
        <c:lblOffset val="100"/>
        <c:tickLblSkip val="1"/>
        <c:tickMarkSkip val="1"/>
      </c:catAx>
      <c:valAx>
        <c:axId val="95035776"/>
        <c:scaling>
          <c:orientation val="minMax"/>
          <c:min val="4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Energieeffizienz [%]</a:t>
                </a:r>
              </a:p>
            </c:rich>
          </c:tx>
          <c:layout/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42627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6059113300492799E-2"/>
          <c:y val="0.93028322440087163"/>
          <c:w val="0.28078817733990247"/>
          <c:h val="5.2287581699346553E-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</c:chart>
  <c:spPr>
    <a:solidFill>
      <a:srgbClr val="FFFFFF"/>
    </a:solidFill>
    <a:ln w="9525">
      <a:solidFill>
        <a:srgbClr val="000000"/>
      </a:solidFill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baseline="0"/>
              <a:t>CO2-Intensität </a:t>
            </a:r>
            <a:r>
              <a:rPr lang="en-US" sz="1200" b="1"/>
              <a:t>EM-Gruppe</a:t>
            </a:r>
            <a:r>
              <a:rPr lang="en-US" sz="1200" b="1" baseline="0"/>
              <a:t> Gewächshäuser </a:t>
            </a:r>
            <a:endParaRPr lang="en-US" sz="1200" b="1"/>
          </a:p>
        </c:rich>
      </c:tx>
      <c:layout/>
    </c:title>
    <c:plotArea>
      <c:layout>
        <c:manualLayout>
          <c:layoutTarget val="inner"/>
          <c:xMode val="edge"/>
          <c:yMode val="edge"/>
          <c:x val="0.10139573070607569"/>
          <c:y val="9.6586782861292728E-2"/>
          <c:w val="0.81116584564860461"/>
          <c:h val="0.67247639796659464"/>
        </c:manualLayout>
      </c:layout>
      <c:lineChart>
        <c:grouping val="standard"/>
        <c:ser>
          <c:idx val="3"/>
          <c:order val="2"/>
          <c:tx>
            <c:strRef>
              <c:f>'Kennziffern Zeitreihe'!$H$25</c:f>
              <c:strCache>
                <c:ptCount val="1"/>
                <c:pt idx="0">
                  <c:v>Ist, nach Handel mit EG</c:v>
                </c:pt>
              </c:strCache>
            </c:strRef>
          </c:tx>
          <c:spPr>
            <a:ln w="38100">
              <a:noFill/>
              <a:prstDash val="solid"/>
            </a:ln>
          </c:spPr>
          <c:marker>
            <c:symbol val="circle"/>
            <c:size val="10"/>
            <c:spPr>
              <a:solidFill>
                <a:srgbClr val="0070C0"/>
              </a:solidFill>
              <a:ln>
                <a:noFill/>
              </a:ln>
            </c:spPr>
          </c:marker>
          <c:cat>
            <c:numRef>
              <c:f>'Kennziffern Zeitreihe'!$B$33:$B$43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'Kennziffern Zeitreihe'!$H$33:$H$43</c:f>
              <c:numCache>
                <c:formatCode>General</c:formatCode>
                <c:ptCount val="11"/>
                <c:pt idx="5" formatCode="0.00">
                  <c:v>81.996973603484548</c:v>
                </c:pt>
                <c:pt idx="6" formatCode="0.00">
                  <c:v>82.390625689951477</c:v>
                </c:pt>
                <c:pt idx="7" formatCode="0.00">
                  <c:v>79.278538309719224</c:v>
                </c:pt>
                <c:pt idx="8" formatCode="0.00">
                  <c:v>77.682565896010459</c:v>
                </c:pt>
              </c:numCache>
            </c:numRef>
          </c:val>
        </c:ser>
        <c:ser>
          <c:idx val="0"/>
          <c:order val="0"/>
          <c:tx>
            <c:strRef>
              <c:f>Translation!$B$34</c:f>
              <c:strCache>
                <c:ptCount val="1"/>
                <c:pt idx="0">
                  <c:v>Brennstoffe Soll</c:v>
                </c:pt>
              </c:strCache>
            </c:strRef>
          </c:tx>
          <c:spPr>
            <a:ln w="38100">
              <a:solidFill>
                <a:srgbClr val="80808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FFFF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'Kennziffern Zeitreihe'!$B$33:$B$43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'Kennziffern Zeitreihe'!$F$33:$F$43</c:f>
              <c:numCache>
                <c:formatCode>General</c:formatCode>
                <c:ptCount val="11"/>
                <c:pt idx="0" formatCode="0.00">
                  <c:v>100</c:v>
                </c:pt>
                <c:pt idx="3" formatCode="0.00">
                  <c:v>93.4615073190121</c:v>
                </c:pt>
                <c:pt idx="4" formatCode="0.00">
                  <c:v>91.268417994672532</c:v>
                </c:pt>
                <c:pt idx="5" formatCode="0.00">
                  <c:v>89.145757437122356</c:v>
                </c:pt>
                <c:pt idx="6" formatCode="0.00">
                  <c:v>87.008981790905182</c:v>
                </c:pt>
                <c:pt idx="7" formatCode="0.00">
                  <c:v>84.183604204568454</c:v>
                </c:pt>
                <c:pt idx="8" formatCode="0.00">
                  <c:v>80.422261647309412</c:v>
                </c:pt>
                <c:pt idx="9" formatCode="0.00">
                  <c:v>78.499018632402269</c:v>
                </c:pt>
                <c:pt idx="10" formatCode="0.00">
                  <c:v>76.580989390721584</c:v>
                </c:pt>
              </c:numCache>
            </c:numRef>
          </c:val>
        </c:ser>
        <c:ser>
          <c:idx val="1"/>
          <c:order val="1"/>
          <c:tx>
            <c:strRef>
              <c:f>Translation!$C$34</c:f>
              <c:strCache>
                <c:ptCount val="1"/>
                <c:pt idx="0">
                  <c:v>Brennstoffe Ist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FFFF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'Kennziffern Zeitreihe'!$B$33:$B$43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'Kennziffern Zeitreihe'!$G$33:$G$43</c:f>
              <c:numCache>
                <c:formatCode>General</c:formatCode>
                <c:ptCount val="11"/>
                <c:pt idx="0" formatCode="0.00">
                  <c:v>100.00000000000001</c:v>
                </c:pt>
                <c:pt idx="3" formatCode="0.00">
                  <c:v>94.303896003484084</c:v>
                </c:pt>
                <c:pt idx="4" formatCode="0.00">
                  <c:v>79.918029923468694</c:v>
                </c:pt>
                <c:pt idx="5" formatCode="0.00">
                  <c:v>75.307638583580101</c:v>
                </c:pt>
                <c:pt idx="6" formatCode="0.00">
                  <c:v>69.364612044222994</c:v>
                </c:pt>
                <c:pt idx="7" formatCode="0.00">
                  <c:v>65.402212810470559</c:v>
                </c:pt>
                <c:pt idx="8" formatCode="0.00">
                  <c:v>69.168552020814289</c:v>
                </c:pt>
                <c:pt idx="9" formatCode="0.00">
                  <c:v>65.071382523204079</c:v>
                </c:pt>
                <c:pt idx="10" formatCode="0.00">
                  <c:v>66.264383953293603</c:v>
                </c:pt>
              </c:numCache>
            </c:numRef>
          </c:val>
        </c:ser>
        <c:marker val="1"/>
        <c:axId val="95626752"/>
        <c:axId val="95645696"/>
      </c:lineChart>
      <c:catAx>
        <c:axId val="95626752"/>
        <c:scaling>
          <c:orientation val="minMax"/>
        </c:scaling>
        <c:axPos val="b"/>
        <c:title>
          <c:tx>
            <c:strRef>
              <c:f>Translation!$A$71</c:f>
              <c:strCache>
                <c:ptCount val="1"/>
                <c:pt idx="0">
                  <c:v>Jahr</c:v>
                </c:pt>
              </c:strCache>
            </c:strRef>
          </c:tx>
          <c:layout>
            <c:manualLayout>
              <c:xMode val="edge"/>
              <c:yMode val="edge"/>
              <c:x val="0.49384236453202024"/>
              <c:y val="0.83660130718954384"/>
            </c:manualLayout>
          </c:layout>
          <c:spPr>
            <a:noFill/>
            <a:ln w="25400">
              <a:noFill/>
            </a:ln>
          </c:spPr>
          <c:txPr>
            <a:bodyPr/>
            <a:lstStyle/>
            <a:p>
              <a:pPr>
                <a:defRPr sz="900" b="1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de-DE"/>
            </a:p>
          </c:tx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5645696"/>
        <c:crossesAt val="0"/>
        <c:auto val="1"/>
        <c:lblAlgn val="ctr"/>
        <c:lblOffset val="100"/>
        <c:tickLblSkip val="1"/>
        <c:tickMarkSkip val="1"/>
      </c:catAx>
      <c:valAx>
        <c:axId val="95645696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US" b="1"/>
                  <a:t>CO2-Intensität [%]</a:t>
                </a:r>
              </a:p>
            </c:rich>
          </c:tx>
          <c:layout/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562675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9.2364532019704446E-2"/>
          <c:y val="0.88017429193899777"/>
          <c:w val="0.70812807881773399"/>
          <c:h val="0.1002178649237471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</c:chart>
  <c:spPr>
    <a:solidFill>
      <a:srgbClr val="FFFFFF"/>
    </a:solidFill>
    <a:ln w="9525">
      <a:solidFill>
        <a:srgbClr val="000000"/>
      </a:solidFill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CH"/>
              <a:t>Jahresverlauf des Wärmeleistungsbedarfs</a:t>
            </a:r>
          </a:p>
        </c:rich>
      </c:tx>
      <c:layout>
        <c:manualLayout>
          <c:xMode val="edge"/>
          <c:yMode val="edge"/>
          <c:x val="0.19412556189097052"/>
          <c:y val="5.580708661417330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112827371674326"/>
          <c:y val="0.16289610755455886"/>
          <c:w val="0.79395567891178365"/>
          <c:h val="0.66708544203590292"/>
        </c:manualLayout>
      </c:layout>
      <c:scatterChart>
        <c:scatterStyle val="lineMarker"/>
        <c:ser>
          <c:idx val="0"/>
          <c:order val="0"/>
          <c:tx>
            <c:strRef>
              <c:f>Simulation!$Z$58</c:f>
              <c:strCache>
                <c:ptCount val="1"/>
                <c:pt idx="0">
                  <c:v>Gaskessel</c:v>
                </c:pt>
              </c:strCache>
            </c:strRef>
          </c:tx>
          <c:spPr>
            <a:ln w="28575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Simulation!$Y$61:$Y$425</c:f>
              <c:numCache>
                <c:formatCode>dd/mm/yyyy</c:formatCode>
                <c:ptCount val="365"/>
                <c:pt idx="0">
                  <c:v>39083</c:v>
                </c:pt>
                <c:pt idx="1">
                  <c:v>39084</c:v>
                </c:pt>
                <c:pt idx="2">
                  <c:v>39085</c:v>
                </c:pt>
                <c:pt idx="3">
                  <c:v>39086</c:v>
                </c:pt>
                <c:pt idx="4">
                  <c:v>39087</c:v>
                </c:pt>
                <c:pt idx="5">
                  <c:v>39088</c:v>
                </c:pt>
                <c:pt idx="6">
                  <c:v>39089</c:v>
                </c:pt>
                <c:pt idx="7">
                  <c:v>39090</c:v>
                </c:pt>
                <c:pt idx="8">
                  <c:v>39091</c:v>
                </c:pt>
                <c:pt idx="9">
                  <c:v>39092</c:v>
                </c:pt>
                <c:pt idx="10">
                  <c:v>39093</c:v>
                </c:pt>
                <c:pt idx="11">
                  <c:v>39094</c:v>
                </c:pt>
                <c:pt idx="12">
                  <c:v>39095</c:v>
                </c:pt>
                <c:pt idx="13">
                  <c:v>39096</c:v>
                </c:pt>
                <c:pt idx="14">
                  <c:v>39097</c:v>
                </c:pt>
                <c:pt idx="15">
                  <c:v>39098</c:v>
                </c:pt>
                <c:pt idx="16">
                  <c:v>39099</c:v>
                </c:pt>
                <c:pt idx="17">
                  <c:v>39100</c:v>
                </c:pt>
                <c:pt idx="18">
                  <c:v>39101</c:v>
                </c:pt>
                <c:pt idx="19">
                  <c:v>39102</c:v>
                </c:pt>
                <c:pt idx="20">
                  <c:v>39103</c:v>
                </c:pt>
                <c:pt idx="21">
                  <c:v>39104</c:v>
                </c:pt>
                <c:pt idx="22">
                  <c:v>39105</c:v>
                </c:pt>
                <c:pt idx="23">
                  <c:v>39106</c:v>
                </c:pt>
                <c:pt idx="24">
                  <c:v>39107</c:v>
                </c:pt>
                <c:pt idx="25">
                  <c:v>39108</c:v>
                </c:pt>
                <c:pt idx="26">
                  <c:v>39109</c:v>
                </c:pt>
                <c:pt idx="27">
                  <c:v>39110</c:v>
                </c:pt>
                <c:pt idx="28">
                  <c:v>39111</c:v>
                </c:pt>
                <c:pt idx="29">
                  <c:v>39112</c:v>
                </c:pt>
                <c:pt idx="30">
                  <c:v>39113</c:v>
                </c:pt>
                <c:pt idx="31">
                  <c:v>39114</c:v>
                </c:pt>
                <c:pt idx="32">
                  <c:v>39115</c:v>
                </c:pt>
                <c:pt idx="33">
                  <c:v>39116</c:v>
                </c:pt>
                <c:pt idx="34">
                  <c:v>39117</c:v>
                </c:pt>
                <c:pt idx="35">
                  <c:v>39118</c:v>
                </c:pt>
                <c:pt idx="36">
                  <c:v>39119</c:v>
                </c:pt>
                <c:pt idx="37">
                  <c:v>39120</c:v>
                </c:pt>
                <c:pt idx="38">
                  <c:v>39121</c:v>
                </c:pt>
                <c:pt idx="39">
                  <c:v>39122</c:v>
                </c:pt>
                <c:pt idx="40">
                  <c:v>39123</c:v>
                </c:pt>
                <c:pt idx="41">
                  <c:v>39124</c:v>
                </c:pt>
                <c:pt idx="42">
                  <c:v>39125</c:v>
                </c:pt>
                <c:pt idx="43">
                  <c:v>39126</c:v>
                </c:pt>
                <c:pt idx="44">
                  <c:v>39127</c:v>
                </c:pt>
                <c:pt idx="45">
                  <c:v>39128</c:v>
                </c:pt>
                <c:pt idx="46">
                  <c:v>39129</c:v>
                </c:pt>
                <c:pt idx="47">
                  <c:v>39130</c:v>
                </c:pt>
                <c:pt idx="48">
                  <c:v>39131</c:v>
                </c:pt>
                <c:pt idx="49">
                  <c:v>39132</c:v>
                </c:pt>
                <c:pt idx="50">
                  <c:v>39133</c:v>
                </c:pt>
                <c:pt idx="51">
                  <c:v>39134</c:v>
                </c:pt>
                <c:pt idx="52">
                  <c:v>39135</c:v>
                </c:pt>
                <c:pt idx="53">
                  <c:v>39136</c:v>
                </c:pt>
                <c:pt idx="54">
                  <c:v>39137</c:v>
                </c:pt>
                <c:pt idx="55">
                  <c:v>39138</c:v>
                </c:pt>
                <c:pt idx="56">
                  <c:v>39139</c:v>
                </c:pt>
                <c:pt idx="57">
                  <c:v>39140</c:v>
                </c:pt>
                <c:pt idx="58">
                  <c:v>39141</c:v>
                </c:pt>
                <c:pt idx="59">
                  <c:v>39142</c:v>
                </c:pt>
                <c:pt idx="60">
                  <c:v>39143</c:v>
                </c:pt>
                <c:pt idx="61">
                  <c:v>39144</c:v>
                </c:pt>
                <c:pt idx="62">
                  <c:v>39145</c:v>
                </c:pt>
                <c:pt idx="63">
                  <c:v>39146</c:v>
                </c:pt>
                <c:pt idx="64">
                  <c:v>39147</c:v>
                </c:pt>
                <c:pt idx="65">
                  <c:v>39148</c:v>
                </c:pt>
                <c:pt idx="66">
                  <c:v>39149</c:v>
                </c:pt>
                <c:pt idx="67">
                  <c:v>39150</c:v>
                </c:pt>
                <c:pt idx="68">
                  <c:v>39151</c:v>
                </c:pt>
                <c:pt idx="69">
                  <c:v>39152</c:v>
                </c:pt>
                <c:pt idx="70">
                  <c:v>39153</c:v>
                </c:pt>
                <c:pt idx="71">
                  <c:v>39154</c:v>
                </c:pt>
                <c:pt idx="72">
                  <c:v>39155</c:v>
                </c:pt>
                <c:pt idx="73">
                  <c:v>39156</c:v>
                </c:pt>
                <c:pt idx="74">
                  <c:v>39157</c:v>
                </c:pt>
                <c:pt idx="75">
                  <c:v>39158</c:v>
                </c:pt>
                <c:pt idx="76">
                  <c:v>39159</c:v>
                </c:pt>
                <c:pt idx="77">
                  <c:v>39160</c:v>
                </c:pt>
                <c:pt idx="78">
                  <c:v>39161</c:v>
                </c:pt>
                <c:pt idx="79">
                  <c:v>39162</c:v>
                </c:pt>
                <c:pt idx="80">
                  <c:v>39163</c:v>
                </c:pt>
                <c:pt idx="81">
                  <c:v>39164</c:v>
                </c:pt>
                <c:pt idx="82">
                  <c:v>39165</c:v>
                </c:pt>
                <c:pt idx="83">
                  <c:v>39166</c:v>
                </c:pt>
                <c:pt idx="84">
                  <c:v>39167</c:v>
                </c:pt>
                <c:pt idx="85">
                  <c:v>39168</c:v>
                </c:pt>
                <c:pt idx="86">
                  <c:v>39169</c:v>
                </c:pt>
                <c:pt idx="87">
                  <c:v>39170</c:v>
                </c:pt>
                <c:pt idx="88">
                  <c:v>39171</c:v>
                </c:pt>
                <c:pt idx="89">
                  <c:v>39172</c:v>
                </c:pt>
                <c:pt idx="90">
                  <c:v>39173</c:v>
                </c:pt>
                <c:pt idx="91">
                  <c:v>39174</c:v>
                </c:pt>
                <c:pt idx="92">
                  <c:v>39175</c:v>
                </c:pt>
                <c:pt idx="93">
                  <c:v>39176</c:v>
                </c:pt>
                <c:pt idx="94">
                  <c:v>39177</c:v>
                </c:pt>
                <c:pt idx="95">
                  <c:v>39178</c:v>
                </c:pt>
                <c:pt idx="96">
                  <c:v>39179</c:v>
                </c:pt>
                <c:pt idx="97">
                  <c:v>39180</c:v>
                </c:pt>
                <c:pt idx="98">
                  <c:v>39181</c:v>
                </c:pt>
                <c:pt idx="99">
                  <c:v>39182</c:v>
                </c:pt>
                <c:pt idx="100">
                  <c:v>39183</c:v>
                </c:pt>
                <c:pt idx="101">
                  <c:v>39184</c:v>
                </c:pt>
                <c:pt idx="102">
                  <c:v>39185</c:v>
                </c:pt>
                <c:pt idx="103">
                  <c:v>39186</c:v>
                </c:pt>
                <c:pt idx="104">
                  <c:v>39187</c:v>
                </c:pt>
                <c:pt idx="105">
                  <c:v>39188</c:v>
                </c:pt>
                <c:pt idx="106">
                  <c:v>39189</c:v>
                </c:pt>
                <c:pt idx="107">
                  <c:v>39190</c:v>
                </c:pt>
                <c:pt idx="108">
                  <c:v>39191</c:v>
                </c:pt>
                <c:pt idx="109">
                  <c:v>39192</c:v>
                </c:pt>
                <c:pt idx="110">
                  <c:v>39193</c:v>
                </c:pt>
                <c:pt idx="111">
                  <c:v>39194</c:v>
                </c:pt>
                <c:pt idx="112">
                  <c:v>39195</c:v>
                </c:pt>
                <c:pt idx="113">
                  <c:v>39196</c:v>
                </c:pt>
                <c:pt idx="114">
                  <c:v>39197</c:v>
                </c:pt>
                <c:pt idx="115">
                  <c:v>39198</c:v>
                </c:pt>
                <c:pt idx="116">
                  <c:v>39199</c:v>
                </c:pt>
                <c:pt idx="117">
                  <c:v>39200</c:v>
                </c:pt>
                <c:pt idx="118">
                  <c:v>39201</c:v>
                </c:pt>
                <c:pt idx="119">
                  <c:v>39202</c:v>
                </c:pt>
                <c:pt idx="120">
                  <c:v>39203</c:v>
                </c:pt>
                <c:pt idx="121">
                  <c:v>39204</c:v>
                </c:pt>
                <c:pt idx="122">
                  <c:v>39205</c:v>
                </c:pt>
                <c:pt idx="123">
                  <c:v>39206</c:v>
                </c:pt>
                <c:pt idx="124">
                  <c:v>39207</c:v>
                </c:pt>
                <c:pt idx="125">
                  <c:v>39208</c:v>
                </c:pt>
                <c:pt idx="126">
                  <c:v>39209</c:v>
                </c:pt>
                <c:pt idx="127">
                  <c:v>39210</c:v>
                </c:pt>
                <c:pt idx="128">
                  <c:v>39211</c:v>
                </c:pt>
                <c:pt idx="129">
                  <c:v>39212</c:v>
                </c:pt>
                <c:pt idx="130">
                  <c:v>39213</c:v>
                </c:pt>
                <c:pt idx="131">
                  <c:v>39214</c:v>
                </c:pt>
                <c:pt idx="132">
                  <c:v>39215</c:v>
                </c:pt>
                <c:pt idx="133">
                  <c:v>39216</c:v>
                </c:pt>
                <c:pt idx="134">
                  <c:v>39217</c:v>
                </c:pt>
                <c:pt idx="135">
                  <c:v>39218</c:v>
                </c:pt>
                <c:pt idx="136">
                  <c:v>39219</c:v>
                </c:pt>
                <c:pt idx="137">
                  <c:v>39220</c:v>
                </c:pt>
                <c:pt idx="138">
                  <c:v>39221</c:v>
                </c:pt>
                <c:pt idx="139">
                  <c:v>39222</c:v>
                </c:pt>
                <c:pt idx="140">
                  <c:v>39223</c:v>
                </c:pt>
                <c:pt idx="141">
                  <c:v>39224</c:v>
                </c:pt>
                <c:pt idx="142">
                  <c:v>39225</c:v>
                </c:pt>
                <c:pt idx="143">
                  <c:v>39226</c:v>
                </c:pt>
                <c:pt idx="144">
                  <c:v>39227</c:v>
                </c:pt>
                <c:pt idx="145">
                  <c:v>39228</c:v>
                </c:pt>
                <c:pt idx="146">
                  <c:v>39229</c:v>
                </c:pt>
                <c:pt idx="147">
                  <c:v>39230</c:v>
                </c:pt>
                <c:pt idx="148">
                  <c:v>39231</c:v>
                </c:pt>
                <c:pt idx="149">
                  <c:v>39232</c:v>
                </c:pt>
                <c:pt idx="150">
                  <c:v>39233</c:v>
                </c:pt>
                <c:pt idx="151">
                  <c:v>39234</c:v>
                </c:pt>
                <c:pt idx="152">
                  <c:v>39235</c:v>
                </c:pt>
                <c:pt idx="153">
                  <c:v>39236</c:v>
                </c:pt>
                <c:pt idx="154">
                  <c:v>39237</c:v>
                </c:pt>
                <c:pt idx="155">
                  <c:v>39238</c:v>
                </c:pt>
                <c:pt idx="156">
                  <c:v>39239</c:v>
                </c:pt>
                <c:pt idx="157">
                  <c:v>39240</c:v>
                </c:pt>
                <c:pt idx="158">
                  <c:v>39241</c:v>
                </c:pt>
                <c:pt idx="159">
                  <c:v>39242</c:v>
                </c:pt>
                <c:pt idx="160">
                  <c:v>39243</c:v>
                </c:pt>
                <c:pt idx="161">
                  <c:v>39244</c:v>
                </c:pt>
                <c:pt idx="162">
                  <c:v>39245</c:v>
                </c:pt>
                <c:pt idx="163">
                  <c:v>39246</c:v>
                </c:pt>
                <c:pt idx="164">
                  <c:v>39247</c:v>
                </c:pt>
                <c:pt idx="165">
                  <c:v>39248</c:v>
                </c:pt>
                <c:pt idx="166">
                  <c:v>39249</c:v>
                </c:pt>
                <c:pt idx="167">
                  <c:v>39250</c:v>
                </c:pt>
                <c:pt idx="168">
                  <c:v>39251</c:v>
                </c:pt>
                <c:pt idx="169">
                  <c:v>39252</c:v>
                </c:pt>
                <c:pt idx="170">
                  <c:v>39253</c:v>
                </c:pt>
                <c:pt idx="171">
                  <c:v>39254</c:v>
                </c:pt>
                <c:pt idx="172">
                  <c:v>39255</c:v>
                </c:pt>
                <c:pt idx="173">
                  <c:v>39256</c:v>
                </c:pt>
                <c:pt idx="174">
                  <c:v>39257</c:v>
                </c:pt>
                <c:pt idx="175">
                  <c:v>39258</c:v>
                </c:pt>
                <c:pt idx="176">
                  <c:v>39259</c:v>
                </c:pt>
                <c:pt idx="177">
                  <c:v>39260</c:v>
                </c:pt>
                <c:pt idx="178">
                  <c:v>39261</c:v>
                </c:pt>
                <c:pt idx="179">
                  <c:v>39262</c:v>
                </c:pt>
                <c:pt idx="180">
                  <c:v>39263</c:v>
                </c:pt>
                <c:pt idx="181">
                  <c:v>39264</c:v>
                </c:pt>
                <c:pt idx="182">
                  <c:v>39265</c:v>
                </c:pt>
                <c:pt idx="183">
                  <c:v>39266</c:v>
                </c:pt>
                <c:pt idx="184">
                  <c:v>39267</c:v>
                </c:pt>
                <c:pt idx="185">
                  <c:v>39268</c:v>
                </c:pt>
                <c:pt idx="186">
                  <c:v>39269</c:v>
                </c:pt>
                <c:pt idx="187">
                  <c:v>39270</c:v>
                </c:pt>
                <c:pt idx="188">
                  <c:v>39271</c:v>
                </c:pt>
                <c:pt idx="189">
                  <c:v>39272</c:v>
                </c:pt>
                <c:pt idx="190">
                  <c:v>39273</c:v>
                </c:pt>
                <c:pt idx="191">
                  <c:v>39274</c:v>
                </c:pt>
                <c:pt idx="192">
                  <c:v>39275</c:v>
                </c:pt>
                <c:pt idx="193">
                  <c:v>39276</c:v>
                </c:pt>
                <c:pt idx="194">
                  <c:v>39277</c:v>
                </c:pt>
                <c:pt idx="195">
                  <c:v>39278</c:v>
                </c:pt>
                <c:pt idx="196">
                  <c:v>39279</c:v>
                </c:pt>
                <c:pt idx="197">
                  <c:v>39280</c:v>
                </c:pt>
                <c:pt idx="198">
                  <c:v>39281</c:v>
                </c:pt>
                <c:pt idx="199">
                  <c:v>39282</c:v>
                </c:pt>
                <c:pt idx="200">
                  <c:v>39283</c:v>
                </c:pt>
                <c:pt idx="201">
                  <c:v>39284</c:v>
                </c:pt>
                <c:pt idx="202">
                  <c:v>39285</c:v>
                </c:pt>
                <c:pt idx="203">
                  <c:v>39286</c:v>
                </c:pt>
                <c:pt idx="204">
                  <c:v>39287</c:v>
                </c:pt>
                <c:pt idx="205">
                  <c:v>39288</c:v>
                </c:pt>
                <c:pt idx="206">
                  <c:v>39289</c:v>
                </c:pt>
                <c:pt idx="207">
                  <c:v>39290</c:v>
                </c:pt>
                <c:pt idx="208">
                  <c:v>39291</c:v>
                </c:pt>
                <c:pt idx="209">
                  <c:v>39292</c:v>
                </c:pt>
                <c:pt idx="210">
                  <c:v>39293</c:v>
                </c:pt>
                <c:pt idx="211">
                  <c:v>39294</c:v>
                </c:pt>
                <c:pt idx="212">
                  <c:v>39295</c:v>
                </c:pt>
                <c:pt idx="213">
                  <c:v>39296</c:v>
                </c:pt>
                <c:pt idx="214">
                  <c:v>39297</c:v>
                </c:pt>
                <c:pt idx="215">
                  <c:v>39298</c:v>
                </c:pt>
                <c:pt idx="216">
                  <c:v>39299</c:v>
                </c:pt>
                <c:pt idx="217">
                  <c:v>39300</c:v>
                </c:pt>
                <c:pt idx="218">
                  <c:v>39301</c:v>
                </c:pt>
                <c:pt idx="219">
                  <c:v>39302</c:v>
                </c:pt>
                <c:pt idx="220">
                  <c:v>39303</c:v>
                </c:pt>
                <c:pt idx="221">
                  <c:v>39304</c:v>
                </c:pt>
                <c:pt idx="222">
                  <c:v>39305</c:v>
                </c:pt>
                <c:pt idx="223">
                  <c:v>39306</c:v>
                </c:pt>
                <c:pt idx="224">
                  <c:v>39307</c:v>
                </c:pt>
                <c:pt idx="225">
                  <c:v>39308</c:v>
                </c:pt>
                <c:pt idx="226">
                  <c:v>39309</c:v>
                </c:pt>
                <c:pt idx="227">
                  <c:v>39310</c:v>
                </c:pt>
                <c:pt idx="228">
                  <c:v>39311</c:v>
                </c:pt>
                <c:pt idx="229">
                  <c:v>39312</c:v>
                </c:pt>
                <c:pt idx="230">
                  <c:v>39313</c:v>
                </c:pt>
                <c:pt idx="231">
                  <c:v>39314</c:v>
                </c:pt>
                <c:pt idx="232">
                  <c:v>39315</c:v>
                </c:pt>
                <c:pt idx="233">
                  <c:v>39316</c:v>
                </c:pt>
                <c:pt idx="234">
                  <c:v>39317</c:v>
                </c:pt>
                <c:pt idx="235">
                  <c:v>39318</c:v>
                </c:pt>
                <c:pt idx="236">
                  <c:v>39319</c:v>
                </c:pt>
                <c:pt idx="237">
                  <c:v>39320</c:v>
                </c:pt>
                <c:pt idx="238">
                  <c:v>39321</c:v>
                </c:pt>
                <c:pt idx="239">
                  <c:v>39322</c:v>
                </c:pt>
                <c:pt idx="240">
                  <c:v>39323</c:v>
                </c:pt>
                <c:pt idx="241">
                  <c:v>39324</c:v>
                </c:pt>
                <c:pt idx="242">
                  <c:v>39325</c:v>
                </c:pt>
                <c:pt idx="243">
                  <c:v>39326</c:v>
                </c:pt>
                <c:pt idx="244">
                  <c:v>39327</c:v>
                </c:pt>
                <c:pt idx="245">
                  <c:v>39328</c:v>
                </c:pt>
                <c:pt idx="246">
                  <c:v>39329</c:v>
                </c:pt>
                <c:pt idx="247">
                  <c:v>39330</c:v>
                </c:pt>
                <c:pt idx="248">
                  <c:v>39331</c:v>
                </c:pt>
                <c:pt idx="249">
                  <c:v>39332</c:v>
                </c:pt>
                <c:pt idx="250">
                  <c:v>39333</c:v>
                </c:pt>
                <c:pt idx="251">
                  <c:v>39334</c:v>
                </c:pt>
                <c:pt idx="252">
                  <c:v>39335</c:v>
                </c:pt>
                <c:pt idx="253">
                  <c:v>39336</c:v>
                </c:pt>
                <c:pt idx="254">
                  <c:v>39337</c:v>
                </c:pt>
                <c:pt idx="255">
                  <c:v>39338</c:v>
                </c:pt>
                <c:pt idx="256">
                  <c:v>39339</c:v>
                </c:pt>
                <c:pt idx="257">
                  <c:v>39340</c:v>
                </c:pt>
                <c:pt idx="258">
                  <c:v>39341</c:v>
                </c:pt>
                <c:pt idx="259">
                  <c:v>39342</c:v>
                </c:pt>
                <c:pt idx="260">
                  <c:v>39343</c:v>
                </c:pt>
                <c:pt idx="261">
                  <c:v>39344</c:v>
                </c:pt>
                <c:pt idx="262">
                  <c:v>39345</c:v>
                </c:pt>
                <c:pt idx="263">
                  <c:v>39346</c:v>
                </c:pt>
                <c:pt idx="264">
                  <c:v>39347</c:v>
                </c:pt>
                <c:pt idx="265">
                  <c:v>39348</c:v>
                </c:pt>
                <c:pt idx="266">
                  <c:v>39349</c:v>
                </c:pt>
                <c:pt idx="267">
                  <c:v>39350</c:v>
                </c:pt>
                <c:pt idx="268">
                  <c:v>39351</c:v>
                </c:pt>
                <c:pt idx="269">
                  <c:v>39352</c:v>
                </c:pt>
                <c:pt idx="270">
                  <c:v>39353</c:v>
                </c:pt>
                <c:pt idx="271">
                  <c:v>39354</c:v>
                </c:pt>
                <c:pt idx="272">
                  <c:v>39355</c:v>
                </c:pt>
                <c:pt idx="273">
                  <c:v>39356</c:v>
                </c:pt>
                <c:pt idx="274">
                  <c:v>39357</c:v>
                </c:pt>
                <c:pt idx="275">
                  <c:v>39358</c:v>
                </c:pt>
                <c:pt idx="276">
                  <c:v>39359</c:v>
                </c:pt>
                <c:pt idx="277">
                  <c:v>39360</c:v>
                </c:pt>
                <c:pt idx="278">
                  <c:v>39361</c:v>
                </c:pt>
                <c:pt idx="279">
                  <c:v>39362</c:v>
                </c:pt>
                <c:pt idx="280">
                  <c:v>39363</c:v>
                </c:pt>
                <c:pt idx="281">
                  <c:v>39364</c:v>
                </c:pt>
                <c:pt idx="282">
                  <c:v>39365</c:v>
                </c:pt>
                <c:pt idx="283">
                  <c:v>39366</c:v>
                </c:pt>
                <c:pt idx="284">
                  <c:v>39367</c:v>
                </c:pt>
                <c:pt idx="285">
                  <c:v>39368</c:v>
                </c:pt>
                <c:pt idx="286">
                  <c:v>39369</c:v>
                </c:pt>
                <c:pt idx="287">
                  <c:v>39370</c:v>
                </c:pt>
                <c:pt idx="288">
                  <c:v>39371</c:v>
                </c:pt>
                <c:pt idx="289">
                  <c:v>39372</c:v>
                </c:pt>
                <c:pt idx="290">
                  <c:v>39373</c:v>
                </c:pt>
                <c:pt idx="291">
                  <c:v>39374</c:v>
                </c:pt>
                <c:pt idx="292">
                  <c:v>39375</c:v>
                </c:pt>
                <c:pt idx="293">
                  <c:v>39376</c:v>
                </c:pt>
                <c:pt idx="294">
                  <c:v>39377</c:v>
                </c:pt>
                <c:pt idx="295">
                  <c:v>39378</c:v>
                </c:pt>
                <c:pt idx="296">
                  <c:v>39379</c:v>
                </c:pt>
                <c:pt idx="297">
                  <c:v>39380</c:v>
                </c:pt>
                <c:pt idx="298">
                  <c:v>39381</c:v>
                </c:pt>
                <c:pt idx="299">
                  <c:v>39382</c:v>
                </c:pt>
                <c:pt idx="300">
                  <c:v>39383</c:v>
                </c:pt>
                <c:pt idx="301">
                  <c:v>39384</c:v>
                </c:pt>
                <c:pt idx="302">
                  <c:v>39385</c:v>
                </c:pt>
                <c:pt idx="303">
                  <c:v>39386</c:v>
                </c:pt>
                <c:pt idx="304">
                  <c:v>39387</c:v>
                </c:pt>
                <c:pt idx="305">
                  <c:v>39388</c:v>
                </c:pt>
                <c:pt idx="306">
                  <c:v>39389</c:v>
                </c:pt>
                <c:pt idx="307">
                  <c:v>39390</c:v>
                </c:pt>
                <c:pt idx="308">
                  <c:v>39391</c:v>
                </c:pt>
                <c:pt idx="309">
                  <c:v>39392</c:v>
                </c:pt>
                <c:pt idx="310">
                  <c:v>39393</c:v>
                </c:pt>
                <c:pt idx="311">
                  <c:v>39394</c:v>
                </c:pt>
                <c:pt idx="312">
                  <c:v>39395</c:v>
                </c:pt>
                <c:pt idx="313">
                  <c:v>39396</c:v>
                </c:pt>
                <c:pt idx="314">
                  <c:v>39397</c:v>
                </c:pt>
                <c:pt idx="315">
                  <c:v>39398</c:v>
                </c:pt>
                <c:pt idx="316">
                  <c:v>39399</c:v>
                </c:pt>
                <c:pt idx="317">
                  <c:v>39400</c:v>
                </c:pt>
                <c:pt idx="318">
                  <c:v>39401</c:v>
                </c:pt>
                <c:pt idx="319">
                  <c:v>39402</c:v>
                </c:pt>
                <c:pt idx="320">
                  <c:v>39403</c:v>
                </c:pt>
                <c:pt idx="321">
                  <c:v>39404</c:v>
                </c:pt>
                <c:pt idx="322">
                  <c:v>39405</c:v>
                </c:pt>
                <c:pt idx="323">
                  <c:v>39406</c:v>
                </c:pt>
                <c:pt idx="324">
                  <c:v>39407</c:v>
                </c:pt>
                <c:pt idx="325">
                  <c:v>39408</c:v>
                </c:pt>
                <c:pt idx="326">
                  <c:v>39409</c:v>
                </c:pt>
                <c:pt idx="327">
                  <c:v>39410</c:v>
                </c:pt>
                <c:pt idx="328">
                  <c:v>39411</c:v>
                </c:pt>
                <c:pt idx="329">
                  <c:v>39412</c:v>
                </c:pt>
                <c:pt idx="330">
                  <c:v>39413</c:v>
                </c:pt>
                <c:pt idx="331">
                  <c:v>39414</c:v>
                </c:pt>
                <c:pt idx="332">
                  <c:v>39415</c:v>
                </c:pt>
                <c:pt idx="333">
                  <c:v>39416</c:v>
                </c:pt>
                <c:pt idx="334">
                  <c:v>39417</c:v>
                </c:pt>
                <c:pt idx="335">
                  <c:v>39418</c:v>
                </c:pt>
                <c:pt idx="336">
                  <c:v>39419</c:v>
                </c:pt>
                <c:pt idx="337">
                  <c:v>39420</c:v>
                </c:pt>
                <c:pt idx="338">
                  <c:v>39421</c:v>
                </c:pt>
                <c:pt idx="339">
                  <c:v>39422</c:v>
                </c:pt>
                <c:pt idx="340">
                  <c:v>39423</c:v>
                </c:pt>
                <c:pt idx="341">
                  <c:v>39424</c:v>
                </c:pt>
                <c:pt idx="342">
                  <c:v>39425</c:v>
                </c:pt>
                <c:pt idx="343">
                  <c:v>39426</c:v>
                </c:pt>
                <c:pt idx="344">
                  <c:v>39427</c:v>
                </c:pt>
                <c:pt idx="345">
                  <c:v>39428</c:v>
                </c:pt>
                <c:pt idx="346">
                  <c:v>39429</c:v>
                </c:pt>
                <c:pt idx="347">
                  <c:v>39430</c:v>
                </c:pt>
                <c:pt idx="348">
                  <c:v>39431</c:v>
                </c:pt>
                <c:pt idx="349">
                  <c:v>39432</c:v>
                </c:pt>
                <c:pt idx="350">
                  <c:v>39433</c:v>
                </c:pt>
                <c:pt idx="351">
                  <c:v>39434</c:v>
                </c:pt>
                <c:pt idx="352">
                  <c:v>39435</c:v>
                </c:pt>
                <c:pt idx="353">
                  <c:v>39436</c:v>
                </c:pt>
                <c:pt idx="354">
                  <c:v>39437</c:v>
                </c:pt>
                <c:pt idx="355">
                  <c:v>39438</c:v>
                </c:pt>
                <c:pt idx="356">
                  <c:v>39439</c:v>
                </c:pt>
                <c:pt idx="357">
                  <c:v>39440</c:v>
                </c:pt>
                <c:pt idx="358">
                  <c:v>39441</c:v>
                </c:pt>
                <c:pt idx="359">
                  <c:v>39442</c:v>
                </c:pt>
                <c:pt idx="360">
                  <c:v>39443</c:v>
                </c:pt>
                <c:pt idx="361">
                  <c:v>39444</c:v>
                </c:pt>
                <c:pt idx="362">
                  <c:v>39445</c:v>
                </c:pt>
                <c:pt idx="363">
                  <c:v>39446</c:v>
                </c:pt>
                <c:pt idx="364">
                  <c:v>39447</c:v>
                </c:pt>
              </c:numCache>
            </c:numRef>
          </c:xVal>
          <c:yVal>
            <c:numRef>
              <c:f>Simulation!$Z$61:$Z$425</c:f>
              <c:numCache>
                <c:formatCode>#,##0</c:formatCode>
                <c:ptCount val="365"/>
                <c:pt idx="0">
                  <c:v>4975.3825435765384</c:v>
                </c:pt>
                <c:pt idx="1">
                  <c:v>4414.4650081986247</c:v>
                </c:pt>
                <c:pt idx="2">
                  <c:v>3908.0976075121362</c:v>
                </c:pt>
                <c:pt idx="3">
                  <c:v>4002.1922314166745</c:v>
                </c:pt>
                <c:pt idx="4">
                  <c:v>2906.3895902921722</c:v>
                </c:pt>
                <c:pt idx="5">
                  <c:v>2599.5677761455495</c:v>
                </c:pt>
                <c:pt idx="6">
                  <c:v>3102.8679179332416</c:v>
                </c:pt>
                <c:pt idx="7">
                  <c:v>3284.0102085951171</c:v>
                </c:pt>
                <c:pt idx="8">
                  <c:v>4249.2413817729703</c:v>
                </c:pt>
                <c:pt idx="9">
                  <c:v>6033.4657673232368</c:v>
                </c:pt>
                <c:pt idx="10">
                  <c:v>5664.1344863670811</c:v>
                </c:pt>
                <c:pt idx="11">
                  <c:v>8900.6408736309622</c:v>
                </c:pt>
                <c:pt idx="12">
                  <c:v>11377.266637476689</c:v>
                </c:pt>
                <c:pt idx="13">
                  <c:v>5996.9885370089105</c:v>
                </c:pt>
                <c:pt idx="14">
                  <c:v>3375.3673856934329</c:v>
                </c:pt>
                <c:pt idx="15">
                  <c:v>3996.9700242112799</c:v>
                </c:pt>
                <c:pt idx="16">
                  <c:v>5676.9856341897012</c:v>
                </c:pt>
                <c:pt idx="17">
                  <c:v>2958.2026000708743</c:v>
                </c:pt>
                <c:pt idx="18">
                  <c:v>3677.8791100907547</c:v>
                </c:pt>
                <c:pt idx="19">
                  <c:v>4737.5350411592344</c:v>
                </c:pt>
                <c:pt idx="20">
                  <c:v>6786.8818033364005</c:v>
                </c:pt>
                <c:pt idx="21">
                  <c:v>5050.1611103599753</c:v>
                </c:pt>
                <c:pt idx="22">
                  <c:v>3859.3514059813156</c:v>
                </c:pt>
                <c:pt idx="23">
                  <c:v>6007.1027530549227</c:v>
                </c:pt>
                <c:pt idx="24">
                  <c:v>7308.2553645308117</c:v>
                </c:pt>
                <c:pt idx="25">
                  <c:v>5637.7717296135752</c:v>
                </c:pt>
                <c:pt idx="26">
                  <c:v>7653.12647252651</c:v>
                </c:pt>
                <c:pt idx="27">
                  <c:v>7924.7134365583925</c:v>
                </c:pt>
                <c:pt idx="28">
                  <c:v>7644.8371351797114</c:v>
                </c:pt>
                <c:pt idx="29">
                  <c:v>6102.4397571590462</c:v>
                </c:pt>
                <c:pt idx="30">
                  <c:v>5549.4815538992489</c:v>
                </c:pt>
                <c:pt idx="31">
                  <c:v>7095.5284961822399</c:v>
                </c:pt>
                <c:pt idx="32">
                  <c:v>7946.4366133635394</c:v>
                </c:pt>
                <c:pt idx="33">
                  <c:v>9814.9712832436016</c:v>
                </c:pt>
                <c:pt idx="34">
                  <c:v>10163.491955501633</c:v>
                </c:pt>
                <c:pt idx="35">
                  <c:v>9314.4083951260418</c:v>
                </c:pt>
                <c:pt idx="36">
                  <c:v>5672.0934965916822</c:v>
                </c:pt>
                <c:pt idx="37">
                  <c:v>4602.6541272503082</c:v>
                </c:pt>
                <c:pt idx="38">
                  <c:v>4545.0362830091708</c:v>
                </c:pt>
                <c:pt idx="39">
                  <c:v>3676.0547464211595</c:v>
                </c:pt>
                <c:pt idx="40">
                  <c:v>3322.6417434290138</c:v>
                </c:pt>
                <c:pt idx="41">
                  <c:v>3366.1656733757359</c:v>
                </c:pt>
                <c:pt idx="42">
                  <c:v>3532.3016747722959</c:v>
                </c:pt>
                <c:pt idx="43">
                  <c:v>3732.7600225552819</c:v>
                </c:pt>
                <c:pt idx="44">
                  <c:v>5126.1821861003918</c:v>
                </c:pt>
                <c:pt idx="45">
                  <c:v>5851.080967704369</c:v>
                </c:pt>
                <c:pt idx="46">
                  <c:v>5010.9470126477336</c:v>
                </c:pt>
                <c:pt idx="47">
                  <c:v>4269.4694919714721</c:v>
                </c:pt>
                <c:pt idx="48">
                  <c:v>4861.642050458312</c:v>
                </c:pt>
                <c:pt idx="49">
                  <c:v>4911.6303102952015</c:v>
                </c:pt>
                <c:pt idx="50">
                  <c:v>5261.9756681163317</c:v>
                </c:pt>
                <c:pt idx="51">
                  <c:v>7925.8781760428374</c:v>
                </c:pt>
                <c:pt idx="52">
                  <c:v>6674.7140175399545</c:v>
                </c:pt>
                <c:pt idx="53">
                  <c:v>7146.7591362187204</c:v>
                </c:pt>
                <c:pt idx="54">
                  <c:v>5025.0407338060404</c:v>
                </c:pt>
                <c:pt idx="55">
                  <c:v>3196.050102488176</c:v>
                </c:pt>
                <c:pt idx="56">
                  <c:v>5856.3028530162519</c:v>
                </c:pt>
                <c:pt idx="57">
                  <c:v>6425.8400528631473</c:v>
                </c:pt>
                <c:pt idx="58">
                  <c:v>7166.9876326894346</c:v>
                </c:pt>
                <c:pt idx="59">
                  <c:v>7683.138664784934</c:v>
                </c:pt>
                <c:pt idx="60">
                  <c:v>5625.8328280044634</c:v>
                </c:pt>
                <c:pt idx="61">
                  <c:v>7281.3102380350792</c:v>
                </c:pt>
                <c:pt idx="62">
                  <c:v>5836.4048768038374</c:v>
                </c:pt>
                <c:pt idx="63">
                  <c:v>7084.2494762730812</c:v>
                </c:pt>
                <c:pt idx="64">
                  <c:v>6480.7205790554681</c:v>
                </c:pt>
                <c:pt idx="65">
                  <c:v>8690.0688248315873</c:v>
                </c:pt>
                <c:pt idx="66">
                  <c:v>6041.1724774129934</c:v>
                </c:pt>
                <c:pt idx="67">
                  <c:v>5002.0753699374209</c:v>
                </c:pt>
                <c:pt idx="68">
                  <c:v>3791.6198607237843</c:v>
                </c:pt>
                <c:pt idx="69">
                  <c:v>3734.0024671335673</c:v>
                </c:pt>
                <c:pt idx="70">
                  <c:v>4060.1398233716823</c:v>
                </c:pt>
                <c:pt idx="71">
                  <c:v>4982.7593771950114</c:v>
                </c:pt>
                <c:pt idx="72">
                  <c:v>5938.4586396903833</c:v>
                </c:pt>
                <c:pt idx="73">
                  <c:v>6711.1907972033614</c:v>
                </c:pt>
                <c:pt idx="74">
                  <c:v>7898.6032374545402</c:v>
                </c:pt>
                <c:pt idx="75">
                  <c:v>6915.0463447351294</c:v>
                </c:pt>
                <c:pt idx="76">
                  <c:v>6245.2802607009035</c:v>
                </c:pt>
                <c:pt idx="77">
                  <c:v>4871.1737680046845</c:v>
                </c:pt>
                <c:pt idx="78">
                  <c:v>6390.8578891554653</c:v>
                </c:pt>
                <c:pt idx="79">
                  <c:v>6296.7633940083315</c:v>
                </c:pt>
                <c:pt idx="80">
                  <c:v>7619.0567481684311</c:v>
                </c:pt>
                <c:pt idx="81">
                  <c:v>8166.2105676167157</c:v>
                </c:pt>
                <c:pt idx="82">
                  <c:v>7572.7956933089954</c:v>
                </c:pt>
                <c:pt idx="83">
                  <c:v>7168.8121894951446</c:v>
                </c:pt>
                <c:pt idx="84">
                  <c:v>6422.4428531143685</c:v>
                </c:pt>
                <c:pt idx="85">
                  <c:v>5966.6463395218143</c:v>
                </c:pt>
                <c:pt idx="86">
                  <c:v>6304.7224042329253</c:v>
                </c:pt>
                <c:pt idx="87">
                  <c:v>6421.2000222638699</c:v>
                </c:pt>
                <c:pt idx="88">
                  <c:v>5433.0036139747972</c:v>
                </c:pt>
                <c:pt idx="89">
                  <c:v>5547.3265412139554</c:v>
                </c:pt>
                <c:pt idx="90">
                  <c:v>3745.9413043639815</c:v>
                </c:pt>
                <c:pt idx="91">
                  <c:v>2973.5390233222802</c:v>
                </c:pt>
                <c:pt idx="92">
                  <c:v>4005.2593615580704</c:v>
                </c:pt>
                <c:pt idx="93">
                  <c:v>5574.9318713031498</c:v>
                </c:pt>
                <c:pt idx="94">
                  <c:v>3707.6395172439575</c:v>
                </c:pt>
                <c:pt idx="95">
                  <c:v>3977.9841010762552</c:v>
                </c:pt>
                <c:pt idx="96">
                  <c:v>5571.86454802565</c:v>
                </c:pt>
                <c:pt idx="97">
                  <c:v>5333.104863773553</c:v>
                </c:pt>
                <c:pt idx="98">
                  <c:v>5391.6348254707855</c:v>
                </c:pt>
                <c:pt idx="99">
                  <c:v>4279.0012738965524</c:v>
                </c:pt>
                <c:pt idx="100">
                  <c:v>3337.0658560882162</c:v>
                </c:pt>
                <c:pt idx="101">
                  <c:v>3667.1830393321402</c:v>
                </c:pt>
                <c:pt idx="102">
                  <c:v>3512.0735001950911</c:v>
                </c:pt>
                <c:pt idx="103">
                  <c:v>1755.1242463692336</c:v>
                </c:pt>
                <c:pt idx="104">
                  <c:v>2802.1810078564322</c:v>
                </c:pt>
                <c:pt idx="105">
                  <c:v>3562.6443229103156</c:v>
                </c:pt>
                <c:pt idx="106">
                  <c:v>2970.1417591947993</c:v>
                </c:pt>
                <c:pt idx="107">
                  <c:v>2215.8129619385159</c:v>
                </c:pt>
                <c:pt idx="108">
                  <c:v>2338.425097767054</c:v>
                </c:pt>
                <c:pt idx="109">
                  <c:v>3077.7477345154252</c:v>
                </c:pt>
                <c:pt idx="110">
                  <c:v>3965.7151942384626</c:v>
                </c:pt>
                <c:pt idx="111">
                  <c:v>5102.8865594882809</c:v>
                </c:pt>
                <c:pt idx="112">
                  <c:v>4628.1044446542082</c:v>
                </c:pt>
                <c:pt idx="113">
                  <c:v>3945.4868909038487</c:v>
                </c:pt>
                <c:pt idx="114">
                  <c:v>4692.7687310129304</c:v>
                </c:pt>
                <c:pt idx="115">
                  <c:v>4247.0863047089706</c:v>
                </c:pt>
                <c:pt idx="116">
                  <c:v>3690.1484032007606</c:v>
                </c:pt>
                <c:pt idx="117">
                  <c:v>3276.0507477196002</c:v>
                </c:pt>
                <c:pt idx="118">
                  <c:v>2566.1583841383458</c:v>
                </c:pt>
                <c:pt idx="119">
                  <c:v>2526.6142168187353</c:v>
                </c:pt>
                <c:pt idx="120">
                  <c:v>3237.4191485070023</c:v>
                </c:pt>
                <c:pt idx="121">
                  <c:v>4181.1795093932533</c:v>
                </c:pt>
                <c:pt idx="122">
                  <c:v>4633.9087640870157</c:v>
                </c:pt>
                <c:pt idx="123">
                  <c:v>2168.3095268794959</c:v>
                </c:pt>
                <c:pt idx="124">
                  <c:v>2128.7652951811783</c:v>
                </c:pt>
                <c:pt idx="125">
                  <c:v>1360.0126427805014</c:v>
                </c:pt>
                <c:pt idx="126">
                  <c:v>1042.1644951317758</c:v>
                </c:pt>
                <c:pt idx="127">
                  <c:v>1129.2120975104092</c:v>
                </c:pt>
                <c:pt idx="128">
                  <c:v>726.14122618226475</c:v>
                </c:pt>
                <c:pt idx="129">
                  <c:v>366.59409166473682</c:v>
                </c:pt>
                <c:pt idx="130">
                  <c:v>276.47916600860094</c:v>
                </c:pt>
                <c:pt idx="131">
                  <c:v>1379.3285711442072</c:v>
                </c:pt>
                <c:pt idx="132">
                  <c:v>1961.7169831924177</c:v>
                </c:pt>
                <c:pt idx="133">
                  <c:v>2803.0934472060376</c:v>
                </c:pt>
                <c:pt idx="134">
                  <c:v>2321.2639889525417</c:v>
                </c:pt>
                <c:pt idx="135">
                  <c:v>1793.4260978679647</c:v>
                </c:pt>
                <c:pt idx="136">
                  <c:v>1570.5848847159828</c:v>
                </c:pt>
                <c:pt idx="137">
                  <c:v>1720.4722810263399</c:v>
                </c:pt>
                <c:pt idx="138">
                  <c:v>1899.789499852895</c:v>
                </c:pt>
                <c:pt idx="139">
                  <c:v>1883.5409591453965</c:v>
                </c:pt>
                <c:pt idx="140">
                  <c:v>1346.8313609718004</c:v>
                </c:pt>
                <c:pt idx="141">
                  <c:v>1809.6746385754616</c:v>
                </c:pt>
                <c:pt idx="142">
                  <c:v>1946.3806243197148</c:v>
                </c:pt>
                <c:pt idx="143">
                  <c:v>2006.1530949739347</c:v>
                </c:pt>
                <c:pt idx="144">
                  <c:v>3162.6403885874602</c:v>
                </c:pt>
                <c:pt idx="145">
                  <c:v>3875.2701989749412</c:v>
                </c:pt>
                <c:pt idx="146">
                  <c:v>3684.0138210244609</c:v>
                </c:pt>
                <c:pt idx="147">
                  <c:v>5988.3692588121412</c:v>
                </c:pt>
                <c:pt idx="148">
                  <c:v>6157.5725191075035</c:v>
                </c:pt>
                <c:pt idx="149">
                  <c:v>4864.3791753710229</c:v>
                </c:pt>
                <c:pt idx="150">
                  <c:v>2097.1805243583817</c:v>
                </c:pt>
                <c:pt idx="151">
                  <c:v>2292.416343042461</c:v>
                </c:pt>
                <c:pt idx="152">
                  <c:v>1438.7709078123405</c:v>
                </c:pt>
                <c:pt idx="153">
                  <c:v>1011.4922280372884</c:v>
                </c:pt>
                <c:pt idx="154">
                  <c:v>1871.2720523076016</c:v>
                </c:pt>
                <c:pt idx="155">
                  <c:v>1965.3664830760358</c:v>
                </c:pt>
                <c:pt idx="156">
                  <c:v>3501.2990805556133</c:v>
                </c:pt>
                <c:pt idx="157">
                  <c:v>3437.5471047890919</c:v>
                </c:pt>
                <c:pt idx="158">
                  <c:v>2248.8924130957375</c:v>
                </c:pt>
                <c:pt idx="159">
                  <c:v>2642.7617008635902</c:v>
                </c:pt>
                <c:pt idx="160">
                  <c:v>3485.3804806980911</c:v>
                </c:pt>
                <c:pt idx="161">
                  <c:v>4190.9634626957713</c:v>
                </c:pt>
                <c:pt idx="162">
                  <c:v>3442.7691832370861</c:v>
                </c:pt>
                <c:pt idx="163">
                  <c:v>1808.4322583758778</c:v>
                </c:pt>
                <c:pt idx="164">
                  <c:v>1754.7943055192554</c:v>
                </c:pt>
                <c:pt idx="165">
                  <c:v>3130.7256769146848</c:v>
                </c:pt>
                <c:pt idx="166">
                  <c:v>2637.8698207803836</c:v>
                </c:pt>
                <c:pt idx="167">
                  <c:v>2275.2552986066494</c:v>
                </c:pt>
                <c:pt idx="168">
                  <c:v>2094.1132010808792</c:v>
                </c:pt>
                <c:pt idx="169">
                  <c:v>1660.6998747508208</c:v>
                </c:pt>
                <c:pt idx="170">
                  <c:v>2670.0369613454054</c:v>
                </c:pt>
                <c:pt idx="171">
                  <c:v>3850.7321921632442</c:v>
                </c:pt>
                <c:pt idx="172">
                  <c:v>2138.5494416197998</c:v>
                </c:pt>
                <c:pt idx="173">
                  <c:v>3165.0474438927918</c:v>
                </c:pt>
                <c:pt idx="174">
                  <c:v>4281.9906989441088</c:v>
                </c:pt>
                <c:pt idx="175">
                  <c:v>3059.9264864861484</c:v>
                </c:pt>
                <c:pt idx="176">
                  <c:v>3439.7022462317977</c:v>
                </c:pt>
                <c:pt idx="177">
                  <c:v>4565.5172083721327</c:v>
                </c:pt>
                <c:pt idx="178">
                  <c:v>3743.4563508287042</c:v>
                </c:pt>
                <c:pt idx="179">
                  <c:v>2727.9845533004122</c:v>
                </c:pt>
                <c:pt idx="180">
                  <c:v>1987.7497347172441</c:v>
                </c:pt>
                <c:pt idx="181">
                  <c:v>1410.5834011170248</c:v>
                </c:pt>
                <c:pt idx="182">
                  <c:v>2328.8933802206761</c:v>
                </c:pt>
                <c:pt idx="183">
                  <c:v>2822.9914877971582</c:v>
                </c:pt>
                <c:pt idx="184">
                  <c:v>3115.7194520280696</c:v>
                </c:pt>
                <c:pt idx="185">
                  <c:v>3250.2705538444284</c:v>
                </c:pt>
                <c:pt idx="186">
                  <c:v>1712.1828793008449</c:v>
                </c:pt>
                <c:pt idx="187">
                  <c:v>1254.5615513877719</c:v>
                </c:pt>
                <c:pt idx="188">
                  <c:v>633.87148097693841</c:v>
                </c:pt>
                <c:pt idx="189">
                  <c:v>403.98337505645287</c:v>
                </c:pt>
                <c:pt idx="190">
                  <c:v>563.98485865541193</c:v>
                </c:pt>
                <c:pt idx="191">
                  <c:v>884.90020082423405</c:v>
                </c:pt>
                <c:pt idx="192">
                  <c:v>954.7869519031658</c:v>
                </c:pt>
                <c:pt idx="193">
                  <c:v>571.03181580261878</c:v>
                </c:pt>
                <c:pt idx="194">
                  <c:v>233.86773979018957</c:v>
                </c:pt>
                <c:pt idx="195">
                  <c:v>427.27893728986254</c:v>
                </c:pt>
                <c:pt idx="196">
                  <c:v>1321.3809148104956</c:v>
                </c:pt>
                <c:pt idx="197">
                  <c:v>1371.951608768318</c:v>
                </c:pt>
                <c:pt idx="198">
                  <c:v>789.89339508489422</c:v>
                </c:pt>
                <c:pt idx="199">
                  <c:v>2021.1595129966606</c:v>
                </c:pt>
                <c:pt idx="200">
                  <c:v>1164.4466257316369</c:v>
                </c:pt>
                <c:pt idx="201">
                  <c:v>787.73851115699961</c:v>
                </c:pt>
                <c:pt idx="202">
                  <c:v>1266.8305226042685</c:v>
                </c:pt>
                <c:pt idx="203">
                  <c:v>553.87070698810794</c:v>
                </c:pt>
                <c:pt idx="204">
                  <c:v>1778.089932131368</c:v>
                </c:pt>
                <c:pt idx="205">
                  <c:v>2674.3467292011969</c:v>
                </c:pt>
                <c:pt idx="206">
                  <c:v>2581.1646734036649</c:v>
                </c:pt>
                <c:pt idx="207">
                  <c:v>1483.5372179586484</c:v>
                </c:pt>
                <c:pt idx="208">
                  <c:v>1750.8147360282544</c:v>
                </c:pt>
                <c:pt idx="209">
                  <c:v>1423.7649404405345</c:v>
                </c:pt>
                <c:pt idx="210">
                  <c:v>993.41861549446662</c:v>
                </c:pt>
                <c:pt idx="211">
                  <c:v>910.35058260683661</c:v>
                </c:pt>
                <c:pt idx="212">
                  <c:v>1580.6991651406931</c:v>
                </c:pt>
                <c:pt idx="213">
                  <c:v>1941.1585458717225</c:v>
                </c:pt>
                <c:pt idx="214">
                  <c:v>1597.8601451977997</c:v>
                </c:pt>
                <c:pt idx="215">
                  <c:v>1531.9530279885739</c:v>
                </c:pt>
                <c:pt idx="216">
                  <c:v>1882.298578945811</c:v>
                </c:pt>
                <c:pt idx="217">
                  <c:v>2644.5866439415058</c:v>
                </c:pt>
                <c:pt idx="218">
                  <c:v>657.16704321034752</c:v>
                </c:pt>
                <c:pt idx="219">
                  <c:v>3163.2226295722799</c:v>
                </c:pt>
                <c:pt idx="220">
                  <c:v>4360.1667873698334</c:v>
                </c:pt>
                <c:pt idx="221">
                  <c:v>3302.0837567592362</c:v>
                </c:pt>
                <c:pt idx="222">
                  <c:v>1576.71933813488</c:v>
                </c:pt>
                <c:pt idx="223">
                  <c:v>1611.9539307348098</c:v>
                </c:pt>
                <c:pt idx="224">
                  <c:v>1193.876641383943</c:v>
                </c:pt>
                <c:pt idx="225">
                  <c:v>2009.8027879936633</c:v>
                </c:pt>
                <c:pt idx="226">
                  <c:v>2849.3542445506641</c:v>
                </c:pt>
                <c:pt idx="227">
                  <c:v>3142.9945837524792</c:v>
                </c:pt>
                <c:pt idx="228">
                  <c:v>2568.8953802936562</c:v>
                </c:pt>
                <c:pt idx="229">
                  <c:v>1505.5902712350678</c:v>
                </c:pt>
                <c:pt idx="230">
                  <c:v>577.16633360021899</c:v>
                </c:pt>
                <c:pt idx="231">
                  <c:v>2707.4263091158214</c:v>
                </c:pt>
                <c:pt idx="232">
                  <c:v>3563.2264351377289</c:v>
                </c:pt>
                <c:pt idx="233">
                  <c:v>4360.166851748535</c:v>
                </c:pt>
                <c:pt idx="234">
                  <c:v>3792.20223046601</c:v>
                </c:pt>
                <c:pt idx="235">
                  <c:v>2761.3942028224251</c:v>
                </c:pt>
                <c:pt idx="236">
                  <c:v>2220.7049064004209</c:v>
                </c:pt>
                <c:pt idx="237">
                  <c:v>2627.7554759769714</c:v>
                </c:pt>
                <c:pt idx="238">
                  <c:v>2027.2939664155579</c:v>
                </c:pt>
                <c:pt idx="239">
                  <c:v>2514.3453099809412</c:v>
                </c:pt>
                <c:pt idx="240">
                  <c:v>1563.5379919474797</c:v>
                </c:pt>
                <c:pt idx="241">
                  <c:v>1887.5207217725062</c:v>
                </c:pt>
                <c:pt idx="242">
                  <c:v>1707.2908704602362</c:v>
                </c:pt>
                <c:pt idx="243">
                  <c:v>656.25460386073939</c:v>
                </c:pt>
                <c:pt idx="244">
                  <c:v>580.23339936291222</c:v>
                </c:pt>
                <c:pt idx="245">
                  <c:v>666.36869114934223</c:v>
                </c:pt>
                <c:pt idx="246">
                  <c:v>652.2749699910355</c:v>
                </c:pt>
                <c:pt idx="247">
                  <c:v>1218.41464819564</c:v>
                </c:pt>
                <c:pt idx="248">
                  <c:v>822.39060525729872</c:v>
                </c:pt>
                <c:pt idx="249">
                  <c:v>1835.1250203580648</c:v>
                </c:pt>
                <c:pt idx="250">
                  <c:v>1415.805543943721</c:v>
                </c:pt>
                <c:pt idx="251">
                  <c:v>2404.3320862188752</c:v>
                </c:pt>
                <c:pt idx="252">
                  <c:v>3134.4530750282506</c:v>
                </c:pt>
                <c:pt idx="253">
                  <c:v>3417.0666944557461</c:v>
                </c:pt>
                <c:pt idx="254">
                  <c:v>1897.9648142897886</c:v>
                </c:pt>
                <c:pt idx="255">
                  <c:v>806.14212892850139</c:v>
                </c:pt>
                <c:pt idx="256">
                  <c:v>722.16152793385811</c:v>
                </c:pt>
                <c:pt idx="257">
                  <c:v>1538.4176153935582</c:v>
                </c:pt>
                <c:pt idx="258">
                  <c:v>2846.9473823814419</c:v>
                </c:pt>
                <c:pt idx="259">
                  <c:v>2427.6275840735816</c:v>
                </c:pt>
                <c:pt idx="260">
                  <c:v>1082.6211661796979</c:v>
                </c:pt>
                <c:pt idx="261">
                  <c:v>1168.7563935874259</c:v>
                </c:pt>
                <c:pt idx="262">
                  <c:v>1861.4879702476801</c:v>
                </c:pt>
                <c:pt idx="263">
                  <c:v>3314.6826044470063</c:v>
                </c:pt>
                <c:pt idx="264">
                  <c:v>3884.8021096574262</c:v>
                </c:pt>
                <c:pt idx="265">
                  <c:v>3518.2081467500943</c:v>
                </c:pt>
                <c:pt idx="266">
                  <c:v>3345.0251882063276</c:v>
                </c:pt>
                <c:pt idx="267">
                  <c:v>4720.3740611021294</c:v>
                </c:pt>
                <c:pt idx="268">
                  <c:v>4016.6160221823652</c:v>
                </c:pt>
                <c:pt idx="269">
                  <c:v>2581.4946786323462</c:v>
                </c:pt>
                <c:pt idx="270">
                  <c:v>2318.1967944324442</c:v>
                </c:pt>
                <c:pt idx="271">
                  <c:v>3681.2768248691486</c:v>
                </c:pt>
                <c:pt idx="272">
                  <c:v>3607.4104399205162</c:v>
                </c:pt>
                <c:pt idx="273">
                  <c:v>3320.8172510020158</c:v>
                </c:pt>
                <c:pt idx="274">
                  <c:v>3787.6402268540842</c:v>
                </c:pt>
                <c:pt idx="275">
                  <c:v>2865.0206730307491</c:v>
                </c:pt>
                <c:pt idx="276">
                  <c:v>3036.0486832679153</c:v>
                </c:pt>
                <c:pt idx="277">
                  <c:v>3084.794627283929</c:v>
                </c:pt>
                <c:pt idx="278">
                  <c:v>2835.5907217571453</c:v>
                </c:pt>
                <c:pt idx="279">
                  <c:v>3531.3893641800914</c:v>
                </c:pt>
                <c:pt idx="280">
                  <c:v>2835.5905286210368</c:v>
                </c:pt>
                <c:pt idx="281">
                  <c:v>3042.1831366868169</c:v>
                </c:pt>
                <c:pt idx="282">
                  <c:v>3428.0931567152579</c:v>
                </c:pt>
                <c:pt idx="283">
                  <c:v>2885.248976365358</c:v>
                </c:pt>
                <c:pt idx="284">
                  <c:v>2694.9051021431906</c:v>
                </c:pt>
                <c:pt idx="285">
                  <c:v>2145.9264683743932</c:v>
                </c:pt>
                <c:pt idx="286">
                  <c:v>3755.1430810603797</c:v>
                </c:pt>
                <c:pt idx="287">
                  <c:v>4572.3114791122844</c:v>
                </c:pt>
                <c:pt idx="288">
                  <c:v>5252.7740201773358</c:v>
                </c:pt>
                <c:pt idx="289">
                  <c:v>4436.8481310824254</c:v>
                </c:pt>
                <c:pt idx="290">
                  <c:v>4079.4555585992821</c:v>
                </c:pt>
                <c:pt idx="291">
                  <c:v>6267.9934531920781</c:v>
                </c:pt>
                <c:pt idx="292">
                  <c:v>4761.1606730000303</c:v>
                </c:pt>
                <c:pt idx="293">
                  <c:v>5577.086755231041</c:v>
                </c:pt>
                <c:pt idx="294">
                  <c:v>4373.095897801094</c:v>
                </c:pt>
                <c:pt idx="295">
                  <c:v>4294.0075631618756</c:v>
                </c:pt>
                <c:pt idx="296">
                  <c:v>4490.4860195603442</c:v>
                </c:pt>
                <c:pt idx="297">
                  <c:v>5496.1734131352005</c:v>
                </c:pt>
                <c:pt idx="298">
                  <c:v>6716.4130044087606</c:v>
                </c:pt>
                <c:pt idx="299">
                  <c:v>6147.2061316840554</c:v>
                </c:pt>
                <c:pt idx="300">
                  <c:v>6542.317735272788</c:v>
                </c:pt>
                <c:pt idx="301">
                  <c:v>3347.1800721342229</c:v>
                </c:pt>
                <c:pt idx="302">
                  <c:v>3143.6545298311398</c:v>
                </c:pt>
                <c:pt idx="303">
                  <c:v>1761.2588929242404</c:v>
                </c:pt>
                <c:pt idx="304">
                  <c:v>163.06887125516363</c:v>
                </c:pt>
                <c:pt idx="305">
                  <c:v>876.02855811391942</c:v>
                </c:pt>
                <c:pt idx="306">
                  <c:v>1832.0578258379676</c:v>
                </c:pt>
                <c:pt idx="307">
                  <c:v>1533.1955369455643</c:v>
                </c:pt>
                <c:pt idx="308">
                  <c:v>203.5253491669778</c:v>
                </c:pt>
                <c:pt idx="309">
                  <c:v>356.47993999743164</c:v>
                </c:pt>
                <c:pt idx="310">
                  <c:v>1849.2189346524794</c:v>
                </c:pt>
                <c:pt idx="311">
                  <c:v>2052.7441550620506</c:v>
                </c:pt>
                <c:pt idx="312">
                  <c:v>2655.3605485513622</c:v>
                </c:pt>
                <c:pt idx="313">
                  <c:v>4145.0326062011254</c:v>
                </c:pt>
                <c:pt idx="314">
                  <c:v>5603.4495119845515</c:v>
                </c:pt>
                <c:pt idx="315">
                  <c:v>5770.1679475020364</c:v>
                </c:pt>
                <c:pt idx="316">
                  <c:v>4213.676719565663</c:v>
                </c:pt>
                <c:pt idx="317">
                  <c:v>1872.5144325071853</c:v>
                </c:pt>
                <c:pt idx="318">
                  <c:v>1323.5357987383923</c:v>
                </c:pt>
                <c:pt idx="319">
                  <c:v>1492.7390590337511</c:v>
                </c:pt>
                <c:pt idx="320">
                  <c:v>2399.1098146347745</c:v>
                </c:pt>
                <c:pt idx="321">
                  <c:v>2089.2211278615682</c:v>
                </c:pt>
                <c:pt idx="322">
                  <c:v>2767.8587258487041</c:v>
                </c:pt>
                <c:pt idx="323">
                  <c:v>5090.0354760443615</c:v>
                </c:pt>
                <c:pt idx="324">
                  <c:v>6126.9776352133376</c:v>
                </c:pt>
                <c:pt idx="325">
                  <c:v>5066.7399138109568</c:v>
                </c:pt>
                <c:pt idx="326">
                  <c:v>3528.3221052812933</c:v>
                </c:pt>
                <c:pt idx="327">
                  <c:v>2980.2559752408065</c:v>
                </c:pt>
                <c:pt idx="328">
                  <c:v>4164.3485345648332</c:v>
                </c:pt>
                <c:pt idx="329">
                  <c:v>4042.648773707193</c:v>
                </c:pt>
                <c:pt idx="330">
                  <c:v>2626.8429722486621</c:v>
                </c:pt>
                <c:pt idx="331">
                  <c:v>2436.4992911625986</c:v>
                </c:pt>
                <c:pt idx="332">
                  <c:v>1383.3083981500179</c:v>
                </c:pt>
                <c:pt idx="333">
                  <c:v>686.59699448395133</c:v>
                </c:pt>
                <c:pt idx="334">
                  <c:v>1406.6037672473199</c:v>
                </c:pt>
                <c:pt idx="335">
                  <c:v>1453.1948273354346</c:v>
                </c:pt>
                <c:pt idx="336">
                  <c:v>2318.1967300537417</c:v>
                </c:pt>
                <c:pt idx="337">
                  <c:v>2333.2029549403592</c:v>
                </c:pt>
                <c:pt idx="338">
                  <c:v>1439.1011705558301</c:v>
                </c:pt>
                <c:pt idx="339">
                  <c:v>3718.6660438821641</c:v>
                </c:pt>
                <c:pt idx="340">
                  <c:v>3691.3909121577562</c:v>
                </c:pt>
                <c:pt idx="341">
                  <c:v>1875.5815626485821</c:v>
                </c:pt>
                <c:pt idx="342">
                  <c:v>2368.767424011563</c:v>
                </c:pt>
                <c:pt idx="343">
                  <c:v>3464.5698719999587</c:v>
                </c:pt>
                <c:pt idx="344">
                  <c:v>4759.5881588143511</c:v>
                </c:pt>
                <c:pt idx="345">
                  <c:v>6913.4740236855614</c:v>
                </c:pt>
                <c:pt idx="346">
                  <c:v>8268.5942069745342</c:v>
                </c:pt>
                <c:pt idx="347">
                  <c:v>6961.6373404445385</c:v>
                </c:pt>
                <c:pt idx="348">
                  <c:v>6548.4524462064946</c:v>
                </c:pt>
                <c:pt idx="349">
                  <c:v>7659.2608615667041</c:v>
                </c:pt>
                <c:pt idx="350">
                  <c:v>6391.1878943841402</c:v>
                </c:pt>
                <c:pt idx="351">
                  <c:v>7562.0992362781699</c:v>
                </c:pt>
                <c:pt idx="352">
                  <c:v>6485.2822607738854</c:v>
                </c:pt>
                <c:pt idx="353">
                  <c:v>5133.2290144901954</c:v>
                </c:pt>
                <c:pt idx="354">
                  <c:v>2435.586916191693</c:v>
                </c:pt>
                <c:pt idx="355">
                  <c:v>2020.2469448896479</c:v>
                </c:pt>
                <c:pt idx="356">
                  <c:v>2012.2875483928328</c:v>
                </c:pt>
                <c:pt idx="357">
                  <c:v>3025.9345959793172</c:v>
                </c:pt>
                <c:pt idx="358">
                  <c:v>2820.5842393557164</c:v>
                </c:pt>
                <c:pt idx="359">
                  <c:v>4586.7353986353764</c:v>
                </c:pt>
                <c:pt idx="360">
                  <c:v>4697.9908738396225</c:v>
                </c:pt>
                <c:pt idx="361">
                  <c:v>2857.9737802622458</c:v>
                </c:pt>
                <c:pt idx="362">
                  <c:v>4252.3086406717748</c:v>
                </c:pt>
                <c:pt idx="363">
                  <c:v>2613.9916956686407</c:v>
                </c:pt>
                <c:pt idx="364">
                  <c:v>3921.2790824569397</c:v>
                </c:pt>
              </c:numCache>
            </c:numRef>
          </c:yVal>
        </c:ser>
        <c:ser>
          <c:idx val="2"/>
          <c:order val="1"/>
          <c:tx>
            <c:strRef>
              <c:f>Simulation!$AB$58</c:f>
              <c:strCache>
                <c:ptCount val="1"/>
                <c:pt idx="0">
                  <c:v>BHKW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Simulation!$AU$61:$AU$425</c:f>
              <c:numCache>
                <c:formatCode>dd/mm/yyyy</c:formatCode>
                <c:ptCount val="365"/>
                <c:pt idx="0">
                  <c:v>39083</c:v>
                </c:pt>
                <c:pt idx="1">
                  <c:v>39084</c:v>
                </c:pt>
                <c:pt idx="2">
                  <c:v>39085</c:v>
                </c:pt>
                <c:pt idx="3">
                  <c:v>39086</c:v>
                </c:pt>
                <c:pt idx="4">
                  <c:v>39087</c:v>
                </c:pt>
                <c:pt idx="5">
                  <c:v>39088</c:v>
                </c:pt>
                <c:pt idx="6">
                  <c:v>39089</c:v>
                </c:pt>
                <c:pt idx="7">
                  <c:v>39090</c:v>
                </c:pt>
                <c:pt idx="8">
                  <c:v>39091</c:v>
                </c:pt>
                <c:pt idx="9">
                  <c:v>39092</c:v>
                </c:pt>
                <c:pt idx="10">
                  <c:v>39093</c:v>
                </c:pt>
                <c:pt idx="11">
                  <c:v>39094</c:v>
                </c:pt>
                <c:pt idx="12">
                  <c:v>39095</c:v>
                </c:pt>
                <c:pt idx="13">
                  <c:v>39096</c:v>
                </c:pt>
                <c:pt idx="14">
                  <c:v>39097</c:v>
                </c:pt>
                <c:pt idx="15">
                  <c:v>39098</c:v>
                </c:pt>
                <c:pt idx="16">
                  <c:v>39099</c:v>
                </c:pt>
                <c:pt idx="17">
                  <c:v>39100</c:v>
                </c:pt>
                <c:pt idx="18">
                  <c:v>39101</c:v>
                </c:pt>
                <c:pt idx="19">
                  <c:v>39102</c:v>
                </c:pt>
                <c:pt idx="20">
                  <c:v>39103</c:v>
                </c:pt>
                <c:pt idx="21">
                  <c:v>39104</c:v>
                </c:pt>
                <c:pt idx="22">
                  <c:v>39105</c:v>
                </c:pt>
                <c:pt idx="23">
                  <c:v>39106</c:v>
                </c:pt>
                <c:pt idx="24">
                  <c:v>39107</c:v>
                </c:pt>
                <c:pt idx="25">
                  <c:v>39108</c:v>
                </c:pt>
                <c:pt idx="26">
                  <c:v>39109</c:v>
                </c:pt>
                <c:pt idx="27">
                  <c:v>39110</c:v>
                </c:pt>
                <c:pt idx="28">
                  <c:v>39111</c:v>
                </c:pt>
                <c:pt idx="29">
                  <c:v>39112</c:v>
                </c:pt>
                <c:pt idx="30">
                  <c:v>39113</c:v>
                </c:pt>
                <c:pt idx="31">
                  <c:v>39114</c:v>
                </c:pt>
                <c:pt idx="32">
                  <c:v>39115</c:v>
                </c:pt>
                <c:pt idx="33">
                  <c:v>39116</c:v>
                </c:pt>
                <c:pt idx="34">
                  <c:v>39117</c:v>
                </c:pt>
                <c:pt idx="35">
                  <c:v>39118</c:v>
                </c:pt>
                <c:pt idx="36">
                  <c:v>39119</c:v>
                </c:pt>
                <c:pt idx="37">
                  <c:v>39120</c:v>
                </c:pt>
                <c:pt idx="38">
                  <c:v>39121</c:v>
                </c:pt>
                <c:pt idx="39">
                  <c:v>39122</c:v>
                </c:pt>
                <c:pt idx="40">
                  <c:v>39123</c:v>
                </c:pt>
                <c:pt idx="41">
                  <c:v>39124</c:v>
                </c:pt>
                <c:pt idx="42">
                  <c:v>39125</c:v>
                </c:pt>
                <c:pt idx="43">
                  <c:v>39126</c:v>
                </c:pt>
                <c:pt idx="44">
                  <c:v>39127</c:v>
                </c:pt>
                <c:pt idx="45">
                  <c:v>39128</c:v>
                </c:pt>
                <c:pt idx="46">
                  <c:v>39129</c:v>
                </c:pt>
                <c:pt idx="47">
                  <c:v>39130</c:v>
                </c:pt>
                <c:pt idx="48">
                  <c:v>39131</c:v>
                </c:pt>
                <c:pt idx="49">
                  <c:v>39132</c:v>
                </c:pt>
                <c:pt idx="50">
                  <c:v>39133</c:v>
                </c:pt>
                <c:pt idx="51">
                  <c:v>39134</c:v>
                </c:pt>
                <c:pt idx="52">
                  <c:v>39135</c:v>
                </c:pt>
                <c:pt idx="53">
                  <c:v>39136</c:v>
                </c:pt>
                <c:pt idx="54">
                  <c:v>39137</c:v>
                </c:pt>
                <c:pt idx="55">
                  <c:v>39138</c:v>
                </c:pt>
                <c:pt idx="56">
                  <c:v>39139</c:v>
                </c:pt>
                <c:pt idx="57">
                  <c:v>39140</c:v>
                </c:pt>
                <c:pt idx="58">
                  <c:v>39141</c:v>
                </c:pt>
                <c:pt idx="59">
                  <c:v>39142</c:v>
                </c:pt>
                <c:pt idx="60">
                  <c:v>39143</c:v>
                </c:pt>
                <c:pt idx="61">
                  <c:v>39144</c:v>
                </c:pt>
                <c:pt idx="62">
                  <c:v>39145</c:v>
                </c:pt>
                <c:pt idx="63">
                  <c:v>39146</c:v>
                </c:pt>
                <c:pt idx="64">
                  <c:v>39147</c:v>
                </c:pt>
                <c:pt idx="65">
                  <c:v>39148</c:v>
                </c:pt>
                <c:pt idx="66">
                  <c:v>39149</c:v>
                </c:pt>
                <c:pt idx="67">
                  <c:v>39150</c:v>
                </c:pt>
                <c:pt idx="68">
                  <c:v>39151</c:v>
                </c:pt>
                <c:pt idx="69">
                  <c:v>39152</c:v>
                </c:pt>
                <c:pt idx="70">
                  <c:v>39153</c:v>
                </c:pt>
                <c:pt idx="71">
                  <c:v>39154</c:v>
                </c:pt>
                <c:pt idx="72">
                  <c:v>39155</c:v>
                </c:pt>
                <c:pt idx="73">
                  <c:v>39156</c:v>
                </c:pt>
                <c:pt idx="74">
                  <c:v>39157</c:v>
                </c:pt>
                <c:pt idx="75">
                  <c:v>39158</c:v>
                </c:pt>
                <c:pt idx="76">
                  <c:v>39159</c:v>
                </c:pt>
                <c:pt idx="77">
                  <c:v>39160</c:v>
                </c:pt>
                <c:pt idx="78">
                  <c:v>39161</c:v>
                </c:pt>
                <c:pt idx="79">
                  <c:v>39162</c:v>
                </c:pt>
                <c:pt idx="80">
                  <c:v>39163</c:v>
                </c:pt>
                <c:pt idx="81">
                  <c:v>39164</c:v>
                </c:pt>
                <c:pt idx="82">
                  <c:v>39165</c:v>
                </c:pt>
                <c:pt idx="83">
                  <c:v>39166</c:v>
                </c:pt>
                <c:pt idx="84">
                  <c:v>39167</c:v>
                </c:pt>
                <c:pt idx="85">
                  <c:v>39168</c:v>
                </c:pt>
                <c:pt idx="86">
                  <c:v>39169</c:v>
                </c:pt>
                <c:pt idx="87">
                  <c:v>39170</c:v>
                </c:pt>
                <c:pt idx="88">
                  <c:v>39171</c:v>
                </c:pt>
                <c:pt idx="89">
                  <c:v>39172</c:v>
                </c:pt>
                <c:pt idx="90">
                  <c:v>39173</c:v>
                </c:pt>
                <c:pt idx="91">
                  <c:v>39174</c:v>
                </c:pt>
                <c:pt idx="92">
                  <c:v>39175</c:v>
                </c:pt>
                <c:pt idx="93">
                  <c:v>39176</c:v>
                </c:pt>
                <c:pt idx="94">
                  <c:v>39177</c:v>
                </c:pt>
                <c:pt idx="95">
                  <c:v>39178</c:v>
                </c:pt>
                <c:pt idx="96">
                  <c:v>39179</c:v>
                </c:pt>
                <c:pt idx="97">
                  <c:v>39180</c:v>
                </c:pt>
                <c:pt idx="98">
                  <c:v>39181</c:v>
                </c:pt>
                <c:pt idx="99">
                  <c:v>39182</c:v>
                </c:pt>
                <c:pt idx="100">
                  <c:v>39183</c:v>
                </c:pt>
                <c:pt idx="101">
                  <c:v>39184</c:v>
                </c:pt>
                <c:pt idx="102">
                  <c:v>39185</c:v>
                </c:pt>
                <c:pt idx="103">
                  <c:v>39186</c:v>
                </c:pt>
                <c:pt idx="104">
                  <c:v>39187</c:v>
                </c:pt>
                <c:pt idx="105">
                  <c:v>39188</c:v>
                </c:pt>
                <c:pt idx="106">
                  <c:v>39189</c:v>
                </c:pt>
                <c:pt idx="107">
                  <c:v>39190</c:v>
                </c:pt>
                <c:pt idx="108">
                  <c:v>39191</c:v>
                </c:pt>
                <c:pt idx="109">
                  <c:v>39192</c:v>
                </c:pt>
                <c:pt idx="110">
                  <c:v>39193</c:v>
                </c:pt>
                <c:pt idx="111">
                  <c:v>39194</c:v>
                </c:pt>
                <c:pt idx="112">
                  <c:v>39195</c:v>
                </c:pt>
                <c:pt idx="113">
                  <c:v>39196</c:v>
                </c:pt>
                <c:pt idx="114">
                  <c:v>39197</c:v>
                </c:pt>
                <c:pt idx="115">
                  <c:v>39198</c:v>
                </c:pt>
                <c:pt idx="116">
                  <c:v>39199</c:v>
                </c:pt>
                <c:pt idx="117">
                  <c:v>39200</c:v>
                </c:pt>
                <c:pt idx="118">
                  <c:v>39201</c:v>
                </c:pt>
                <c:pt idx="119">
                  <c:v>39202</c:v>
                </c:pt>
                <c:pt idx="120">
                  <c:v>39203</c:v>
                </c:pt>
                <c:pt idx="121">
                  <c:v>39204</c:v>
                </c:pt>
                <c:pt idx="122">
                  <c:v>39205</c:v>
                </c:pt>
                <c:pt idx="123">
                  <c:v>39206</c:v>
                </c:pt>
                <c:pt idx="124">
                  <c:v>39207</c:v>
                </c:pt>
                <c:pt idx="125">
                  <c:v>39208</c:v>
                </c:pt>
                <c:pt idx="126">
                  <c:v>39209</c:v>
                </c:pt>
                <c:pt idx="127">
                  <c:v>39210</c:v>
                </c:pt>
                <c:pt idx="128">
                  <c:v>39211</c:v>
                </c:pt>
                <c:pt idx="129">
                  <c:v>39212</c:v>
                </c:pt>
                <c:pt idx="130">
                  <c:v>39213</c:v>
                </c:pt>
                <c:pt idx="131">
                  <c:v>39214</c:v>
                </c:pt>
                <c:pt idx="132">
                  <c:v>39215</c:v>
                </c:pt>
                <c:pt idx="133">
                  <c:v>39216</c:v>
                </c:pt>
                <c:pt idx="134">
                  <c:v>39217</c:v>
                </c:pt>
                <c:pt idx="135">
                  <c:v>39218</c:v>
                </c:pt>
                <c:pt idx="136">
                  <c:v>39219</c:v>
                </c:pt>
                <c:pt idx="137">
                  <c:v>39220</c:v>
                </c:pt>
                <c:pt idx="138">
                  <c:v>39221</c:v>
                </c:pt>
                <c:pt idx="139">
                  <c:v>39222</c:v>
                </c:pt>
                <c:pt idx="140">
                  <c:v>39223</c:v>
                </c:pt>
                <c:pt idx="141">
                  <c:v>39224</c:v>
                </c:pt>
                <c:pt idx="142">
                  <c:v>39225</c:v>
                </c:pt>
                <c:pt idx="143">
                  <c:v>39226</c:v>
                </c:pt>
                <c:pt idx="144">
                  <c:v>39227</c:v>
                </c:pt>
                <c:pt idx="145">
                  <c:v>39228</c:v>
                </c:pt>
                <c:pt idx="146">
                  <c:v>39229</c:v>
                </c:pt>
                <c:pt idx="147">
                  <c:v>39230</c:v>
                </c:pt>
                <c:pt idx="148">
                  <c:v>39231</c:v>
                </c:pt>
                <c:pt idx="149">
                  <c:v>39232</c:v>
                </c:pt>
                <c:pt idx="150">
                  <c:v>39233</c:v>
                </c:pt>
                <c:pt idx="151">
                  <c:v>39234</c:v>
                </c:pt>
                <c:pt idx="152">
                  <c:v>39235</c:v>
                </c:pt>
                <c:pt idx="153">
                  <c:v>39236</c:v>
                </c:pt>
                <c:pt idx="154">
                  <c:v>39237</c:v>
                </c:pt>
                <c:pt idx="155">
                  <c:v>39238</c:v>
                </c:pt>
                <c:pt idx="156">
                  <c:v>39239</c:v>
                </c:pt>
                <c:pt idx="157">
                  <c:v>39240</c:v>
                </c:pt>
                <c:pt idx="158">
                  <c:v>39241</c:v>
                </c:pt>
                <c:pt idx="159">
                  <c:v>39242</c:v>
                </c:pt>
                <c:pt idx="160">
                  <c:v>39243</c:v>
                </c:pt>
                <c:pt idx="161">
                  <c:v>39244</c:v>
                </c:pt>
                <c:pt idx="162">
                  <c:v>39245</c:v>
                </c:pt>
                <c:pt idx="163">
                  <c:v>39246</c:v>
                </c:pt>
                <c:pt idx="164">
                  <c:v>39247</c:v>
                </c:pt>
                <c:pt idx="165">
                  <c:v>39248</c:v>
                </c:pt>
                <c:pt idx="166">
                  <c:v>39249</c:v>
                </c:pt>
                <c:pt idx="167">
                  <c:v>39250</c:v>
                </c:pt>
                <c:pt idx="168">
                  <c:v>39251</c:v>
                </c:pt>
                <c:pt idx="169">
                  <c:v>39252</c:v>
                </c:pt>
                <c:pt idx="170">
                  <c:v>39253</c:v>
                </c:pt>
                <c:pt idx="171">
                  <c:v>39254</c:v>
                </c:pt>
                <c:pt idx="172">
                  <c:v>39255</c:v>
                </c:pt>
                <c:pt idx="173">
                  <c:v>39256</c:v>
                </c:pt>
                <c:pt idx="174">
                  <c:v>39257</c:v>
                </c:pt>
                <c:pt idx="175">
                  <c:v>39258</c:v>
                </c:pt>
                <c:pt idx="176">
                  <c:v>39259</c:v>
                </c:pt>
                <c:pt idx="177">
                  <c:v>39260</c:v>
                </c:pt>
                <c:pt idx="178">
                  <c:v>39261</c:v>
                </c:pt>
                <c:pt idx="179">
                  <c:v>39262</c:v>
                </c:pt>
                <c:pt idx="180">
                  <c:v>39263</c:v>
                </c:pt>
                <c:pt idx="181">
                  <c:v>39264</c:v>
                </c:pt>
                <c:pt idx="182">
                  <c:v>39265</c:v>
                </c:pt>
                <c:pt idx="183">
                  <c:v>39266</c:v>
                </c:pt>
                <c:pt idx="184">
                  <c:v>39267</c:v>
                </c:pt>
                <c:pt idx="185">
                  <c:v>39268</c:v>
                </c:pt>
                <c:pt idx="186">
                  <c:v>39269</c:v>
                </c:pt>
                <c:pt idx="187">
                  <c:v>39270</c:v>
                </c:pt>
                <c:pt idx="188">
                  <c:v>39271</c:v>
                </c:pt>
                <c:pt idx="189">
                  <c:v>39272</c:v>
                </c:pt>
                <c:pt idx="190">
                  <c:v>39273</c:v>
                </c:pt>
                <c:pt idx="191">
                  <c:v>39274</c:v>
                </c:pt>
                <c:pt idx="192">
                  <c:v>39275</c:v>
                </c:pt>
                <c:pt idx="193">
                  <c:v>39276</c:v>
                </c:pt>
                <c:pt idx="194">
                  <c:v>39277</c:v>
                </c:pt>
                <c:pt idx="195">
                  <c:v>39278</c:v>
                </c:pt>
                <c:pt idx="196">
                  <c:v>39279</c:v>
                </c:pt>
                <c:pt idx="197">
                  <c:v>39280</c:v>
                </c:pt>
                <c:pt idx="198">
                  <c:v>39281</c:v>
                </c:pt>
                <c:pt idx="199">
                  <c:v>39282</c:v>
                </c:pt>
                <c:pt idx="200">
                  <c:v>39283</c:v>
                </c:pt>
                <c:pt idx="201">
                  <c:v>39284</c:v>
                </c:pt>
                <c:pt idx="202">
                  <c:v>39285</c:v>
                </c:pt>
                <c:pt idx="203">
                  <c:v>39286</c:v>
                </c:pt>
                <c:pt idx="204">
                  <c:v>39287</c:v>
                </c:pt>
                <c:pt idx="205">
                  <c:v>39288</c:v>
                </c:pt>
                <c:pt idx="206">
                  <c:v>39289</c:v>
                </c:pt>
                <c:pt idx="207">
                  <c:v>39290</c:v>
                </c:pt>
                <c:pt idx="208">
                  <c:v>39291</c:v>
                </c:pt>
                <c:pt idx="209">
                  <c:v>39292</c:v>
                </c:pt>
                <c:pt idx="210">
                  <c:v>39293</c:v>
                </c:pt>
                <c:pt idx="211">
                  <c:v>39294</c:v>
                </c:pt>
                <c:pt idx="212">
                  <c:v>39295</c:v>
                </c:pt>
                <c:pt idx="213">
                  <c:v>39296</c:v>
                </c:pt>
                <c:pt idx="214">
                  <c:v>39297</c:v>
                </c:pt>
                <c:pt idx="215">
                  <c:v>39298</c:v>
                </c:pt>
                <c:pt idx="216">
                  <c:v>39299</c:v>
                </c:pt>
                <c:pt idx="217">
                  <c:v>39300</c:v>
                </c:pt>
                <c:pt idx="218">
                  <c:v>39301</c:v>
                </c:pt>
                <c:pt idx="219">
                  <c:v>39302</c:v>
                </c:pt>
                <c:pt idx="220">
                  <c:v>39303</c:v>
                </c:pt>
                <c:pt idx="221">
                  <c:v>39304</c:v>
                </c:pt>
                <c:pt idx="222">
                  <c:v>39305</c:v>
                </c:pt>
                <c:pt idx="223">
                  <c:v>39306</c:v>
                </c:pt>
                <c:pt idx="224">
                  <c:v>39307</c:v>
                </c:pt>
                <c:pt idx="225">
                  <c:v>39308</c:v>
                </c:pt>
                <c:pt idx="226">
                  <c:v>39309</c:v>
                </c:pt>
                <c:pt idx="227">
                  <c:v>39310</c:v>
                </c:pt>
                <c:pt idx="228">
                  <c:v>39311</c:v>
                </c:pt>
                <c:pt idx="229">
                  <c:v>39312</c:v>
                </c:pt>
                <c:pt idx="230">
                  <c:v>39313</c:v>
                </c:pt>
                <c:pt idx="231">
                  <c:v>39314</c:v>
                </c:pt>
                <c:pt idx="232">
                  <c:v>39315</c:v>
                </c:pt>
                <c:pt idx="233">
                  <c:v>39316</c:v>
                </c:pt>
                <c:pt idx="234">
                  <c:v>39317</c:v>
                </c:pt>
                <c:pt idx="235">
                  <c:v>39318</c:v>
                </c:pt>
                <c:pt idx="236">
                  <c:v>39319</c:v>
                </c:pt>
                <c:pt idx="237">
                  <c:v>39320</c:v>
                </c:pt>
                <c:pt idx="238">
                  <c:v>39321</c:v>
                </c:pt>
                <c:pt idx="239">
                  <c:v>39322</c:v>
                </c:pt>
                <c:pt idx="240">
                  <c:v>39323</c:v>
                </c:pt>
                <c:pt idx="241">
                  <c:v>39324</c:v>
                </c:pt>
                <c:pt idx="242">
                  <c:v>39325</c:v>
                </c:pt>
                <c:pt idx="243">
                  <c:v>39326</c:v>
                </c:pt>
                <c:pt idx="244">
                  <c:v>39327</c:v>
                </c:pt>
                <c:pt idx="245">
                  <c:v>39328</c:v>
                </c:pt>
                <c:pt idx="246">
                  <c:v>39329</c:v>
                </c:pt>
                <c:pt idx="247">
                  <c:v>39330</c:v>
                </c:pt>
                <c:pt idx="248">
                  <c:v>39331</c:v>
                </c:pt>
                <c:pt idx="249">
                  <c:v>39332</c:v>
                </c:pt>
                <c:pt idx="250">
                  <c:v>39333</c:v>
                </c:pt>
                <c:pt idx="251">
                  <c:v>39334</c:v>
                </c:pt>
                <c:pt idx="252">
                  <c:v>39335</c:v>
                </c:pt>
                <c:pt idx="253">
                  <c:v>39336</c:v>
                </c:pt>
                <c:pt idx="254">
                  <c:v>39337</c:v>
                </c:pt>
                <c:pt idx="255">
                  <c:v>39338</c:v>
                </c:pt>
                <c:pt idx="256">
                  <c:v>39339</c:v>
                </c:pt>
                <c:pt idx="257">
                  <c:v>39340</c:v>
                </c:pt>
                <c:pt idx="258">
                  <c:v>39341</c:v>
                </c:pt>
                <c:pt idx="259">
                  <c:v>39342</c:v>
                </c:pt>
                <c:pt idx="260">
                  <c:v>39343</c:v>
                </c:pt>
                <c:pt idx="261">
                  <c:v>39344</c:v>
                </c:pt>
                <c:pt idx="262">
                  <c:v>39345</c:v>
                </c:pt>
                <c:pt idx="263">
                  <c:v>39346</c:v>
                </c:pt>
                <c:pt idx="264">
                  <c:v>39347</c:v>
                </c:pt>
                <c:pt idx="265">
                  <c:v>39348</c:v>
                </c:pt>
                <c:pt idx="266">
                  <c:v>39349</c:v>
                </c:pt>
                <c:pt idx="267">
                  <c:v>39350</c:v>
                </c:pt>
                <c:pt idx="268">
                  <c:v>39351</c:v>
                </c:pt>
                <c:pt idx="269">
                  <c:v>39352</c:v>
                </c:pt>
                <c:pt idx="270">
                  <c:v>39353</c:v>
                </c:pt>
                <c:pt idx="271">
                  <c:v>39354</c:v>
                </c:pt>
                <c:pt idx="272">
                  <c:v>39355</c:v>
                </c:pt>
                <c:pt idx="273">
                  <c:v>39356</c:v>
                </c:pt>
                <c:pt idx="274">
                  <c:v>39357</c:v>
                </c:pt>
                <c:pt idx="275">
                  <c:v>39358</c:v>
                </c:pt>
                <c:pt idx="276">
                  <c:v>39359</c:v>
                </c:pt>
                <c:pt idx="277">
                  <c:v>39360</c:v>
                </c:pt>
                <c:pt idx="278">
                  <c:v>39361</c:v>
                </c:pt>
                <c:pt idx="279">
                  <c:v>39362</c:v>
                </c:pt>
                <c:pt idx="280">
                  <c:v>39363</c:v>
                </c:pt>
                <c:pt idx="281">
                  <c:v>39364</c:v>
                </c:pt>
                <c:pt idx="282">
                  <c:v>39365</c:v>
                </c:pt>
                <c:pt idx="283">
                  <c:v>39366</c:v>
                </c:pt>
                <c:pt idx="284">
                  <c:v>39367</c:v>
                </c:pt>
                <c:pt idx="285">
                  <c:v>39368</c:v>
                </c:pt>
                <c:pt idx="286">
                  <c:v>39369</c:v>
                </c:pt>
                <c:pt idx="287">
                  <c:v>39370</c:v>
                </c:pt>
                <c:pt idx="288">
                  <c:v>39371</c:v>
                </c:pt>
                <c:pt idx="289">
                  <c:v>39372</c:v>
                </c:pt>
                <c:pt idx="290">
                  <c:v>39373</c:v>
                </c:pt>
                <c:pt idx="291">
                  <c:v>39374</c:v>
                </c:pt>
                <c:pt idx="292">
                  <c:v>39375</c:v>
                </c:pt>
                <c:pt idx="293">
                  <c:v>39376</c:v>
                </c:pt>
                <c:pt idx="294">
                  <c:v>39377</c:v>
                </c:pt>
                <c:pt idx="295">
                  <c:v>39378</c:v>
                </c:pt>
                <c:pt idx="296">
                  <c:v>39379</c:v>
                </c:pt>
                <c:pt idx="297">
                  <c:v>39380</c:v>
                </c:pt>
                <c:pt idx="298">
                  <c:v>39381</c:v>
                </c:pt>
                <c:pt idx="299">
                  <c:v>39382</c:v>
                </c:pt>
                <c:pt idx="300">
                  <c:v>39383</c:v>
                </c:pt>
                <c:pt idx="301">
                  <c:v>39384</c:v>
                </c:pt>
                <c:pt idx="302">
                  <c:v>39385</c:v>
                </c:pt>
                <c:pt idx="303">
                  <c:v>39386</c:v>
                </c:pt>
                <c:pt idx="304">
                  <c:v>39387</c:v>
                </c:pt>
                <c:pt idx="305">
                  <c:v>39388</c:v>
                </c:pt>
                <c:pt idx="306">
                  <c:v>39389</c:v>
                </c:pt>
                <c:pt idx="307">
                  <c:v>39390</c:v>
                </c:pt>
                <c:pt idx="308">
                  <c:v>39391</c:v>
                </c:pt>
                <c:pt idx="309">
                  <c:v>39392</c:v>
                </c:pt>
                <c:pt idx="310">
                  <c:v>39393</c:v>
                </c:pt>
                <c:pt idx="311">
                  <c:v>39394</c:v>
                </c:pt>
                <c:pt idx="312">
                  <c:v>39395</c:v>
                </c:pt>
                <c:pt idx="313">
                  <c:v>39396</c:v>
                </c:pt>
                <c:pt idx="314">
                  <c:v>39397</c:v>
                </c:pt>
                <c:pt idx="315">
                  <c:v>39398</c:v>
                </c:pt>
                <c:pt idx="316">
                  <c:v>39399</c:v>
                </c:pt>
                <c:pt idx="317">
                  <c:v>39400</c:v>
                </c:pt>
                <c:pt idx="318">
                  <c:v>39401</c:v>
                </c:pt>
                <c:pt idx="319">
                  <c:v>39402</c:v>
                </c:pt>
                <c:pt idx="320">
                  <c:v>39403</c:v>
                </c:pt>
                <c:pt idx="321">
                  <c:v>39404</c:v>
                </c:pt>
                <c:pt idx="322">
                  <c:v>39405</c:v>
                </c:pt>
                <c:pt idx="323">
                  <c:v>39406</c:v>
                </c:pt>
                <c:pt idx="324">
                  <c:v>39407</c:v>
                </c:pt>
                <c:pt idx="325">
                  <c:v>39408</c:v>
                </c:pt>
                <c:pt idx="326">
                  <c:v>39409</c:v>
                </c:pt>
                <c:pt idx="327">
                  <c:v>39410</c:v>
                </c:pt>
                <c:pt idx="328">
                  <c:v>39411</c:v>
                </c:pt>
                <c:pt idx="329">
                  <c:v>39412</c:v>
                </c:pt>
                <c:pt idx="330">
                  <c:v>39413</c:v>
                </c:pt>
                <c:pt idx="331">
                  <c:v>39414</c:v>
                </c:pt>
                <c:pt idx="332">
                  <c:v>39415</c:v>
                </c:pt>
                <c:pt idx="333">
                  <c:v>39416</c:v>
                </c:pt>
                <c:pt idx="334">
                  <c:v>39417</c:v>
                </c:pt>
                <c:pt idx="335">
                  <c:v>39418</c:v>
                </c:pt>
                <c:pt idx="336">
                  <c:v>39419</c:v>
                </c:pt>
                <c:pt idx="337">
                  <c:v>39420</c:v>
                </c:pt>
                <c:pt idx="338">
                  <c:v>39421</c:v>
                </c:pt>
                <c:pt idx="339">
                  <c:v>39422</c:v>
                </c:pt>
                <c:pt idx="340">
                  <c:v>39423</c:v>
                </c:pt>
                <c:pt idx="341">
                  <c:v>39424</c:v>
                </c:pt>
                <c:pt idx="342">
                  <c:v>39425</c:v>
                </c:pt>
                <c:pt idx="343">
                  <c:v>39426</c:v>
                </c:pt>
                <c:pt idx="344">
                  <c:v>39427</c:v>
                </c:pt>
                <c:pt idx="345">
                  <c:v>39428</c:v>
                </c:pt>
                <c:pt idx="346">
                  <c:v>39429</c:v>
                </c:pt>
                <c:pt idx="347">
                  <c:v>39430</c:v>
                </c:pt>
                <c:pt idx="348">
                  <c:v>39431</c:v>
                </c:pt>
                <c:pt idx="349">
                  <c:v>39432</c:v>
                </c:pt>
                <c:pt idx="350">
                  <c:v>39433</c:v>
                </c:pt>
                <c:pt idx="351">
                  <c:v>39434</c:v>
                </c:pt>
                <c:pt idx="352">
                  <c:v>39435</c:v>
                </c:pt>
                <c:pt idx="353">
                  <c:v>39436</c:v>
                </c:pt>
                <c:pt idx="354">
                  <c:v>39437</c:v>
                </c:pt>
                <c:pt idx="355">
                  <c:v>39438</c:v>
                </c:pt>
                <c:pt idx="356">
                  <c:v>39439</c:v>
                </c:pt>
                <c:pt idx="357">
                  <c:v>39440</c:v>
                </c:pt>
                <c:pt idx="358">
                  <c:v>39441</c:v>
                </c:pt>
                <c:pt idx="359">
                  <c:v>39442</c:v>
                </c:pt>
                <c:pt idx="360">
                  <c:v>39443</c:v>
                </c:pt>
                <c:pt idx="361">
                  <c:v>39444</c:v>
                </c:pt>
                <c:pt idx="362">
                  <c:v>39445</c:v>
                </c:pt>
                <c:pt idx="363">
                  <c:v>39446</c:v>
                </c:pt>
                <c:pt idx="364">
                  <c:v>39447</c:v>
                </c:pt>
              </c:numCache>
            </c:numRef>
          </c:xVal>
          <c:yVal>
            <c:numRef>
              <c:f>Simulation!$AB$61:$AB$425</c:f>
              <c:numCache>
                <c:formatCode>#,##0</c:formatCode>
                <c:ptCount val="365"/>
                <c:pt idx="0">
                  <c:v>2100</c:v>
                </c:pt>
                <c:pt idx="1">
                  <c:v>2100</c:v>
                </c:pt>
                <c:pt idx="2">
                  <c:v>2100</c:v>
                </c:pt>
                <c:pt idx="3">
                  <c:v>2100</c:v>
                </c:pt>
                <c:pt idx="4">
                  <c:v>2100</c:v>
                </c:pt>
                <c:pt idx="5">
                  <c:v>2100</c:v>
                </c:pt>
                <c:pt idx="6">
                  <c:v>2100</c:v>
                </c:pt>
                <c:pt idx="7">
                  <c:v>2100</c:v>
                </c:pt>
                <c:pt idx="8">
                  <c:v>2100</c:v>
                </c:pt>
                <c:pt idx="9">
                  <c:v>2100</c:v>
                </c:pt>
                <c:pt idx="10">
                  <c:v>2100</c:v>
                </c:pt>
                <c:pt idx="11">
                  <c:v>2100</c:v>
                </c:pt>
                <c:pt idx="12">
                  <c:v>2100</c:v>
                </c:pt>
                <c:pt idx="13">
                  <c:v>2100</c:v>
                </c:pt>
                <c:pt idx="14">
                  <c:v>2100</c:v>
                </c:pt>
                <c:pt idx="15">
                  <c:v>2100</c:v>
                </c:pt>
                <c:pt idx="16">
                  <c:v>2100</c:v>
                </c:pt>
                <c:pt idx="17">
                  <c:v>2100</c:v>
                </c:pt>
                <c:pt idx="18">
                  <c:v>2100</c:v>
                </c:pt>
                <c:pt idx="19">
                  <c:v>2100</c:v>
                </c:pt>
                <c:pt idx="20">
                  <c:v>2100</c:v>
                </c:pt>
                <c:pt idx="21">
                  <c:v>2100</c:v>
                </c:pt>
                <c:pt idx="22">
                  <c:v>2100</c:v>
                </c:pt>
                <c:pt idx="23">
                  <c:v>2100</c:v>
                </c:pt>
                <c:pt idx="24">
                  <c:v>2100</c:v>
                </c:pt>
                <c:pt idx="25">
                  <c:v>2100</c:v>
                </c:pt>
                <c:pt idx="26">
                  <c:v>2100</c:v>
                </c:pt>
                <c:pt idx="27">
                  <c:v>2100</c:v>
                </c:pt>
                <c:pt idx="28">
                  <c:v>2100</c:v>
                </c:pt>
                <c:pt idx="29">
                  <c:v>2100</c:v>
                </c:pt>
                <c:pt idx="30">
                  <c:v>2100</c:v>
                </c:pt>
                <c:pt idx="31">
                  <c:v>2100</c:v>
                </c:pt>
                <c:pt idx="32">
                  <c:v>2100</c:v>
                </c:pt>
                <c:pt idx="33">
                  <c:v>2100</c:v>
                </c:pt>
                <c:pt idx="34">
                  <c:v>2100</c:v>
                </c:pt>
                <c:pt idx="35">
                  <c:v>2100</c:v>
                </c:pt>
                <c:pt idx="36">
                  <c:v>2100</c:v>
                </c:pt>
                <c:pt idx="37">
                  <c:v>2100</c:v>
                </c:pt>
                <c:pt idx="38">
                  <c:v>2100</c:v>
                </c:pt>
                <c:pt idx="39">
                  <c:v>2100</c:v>
                </c:pt>
                <c:pt idx="40">
                  <c:v>2100</c:v>
                </c:pt>
                <c:pt idx="41">
                  <c:v>2100</c:v>
                </c:pt>
                <c:pt idx="42">
                  <c:v>2100</c:v>
                </c:pt>
                <c:pt idx="43">
                  <c:v>2100</c:v>
                </c:pt>
                <c:pt idx="44">
                  <c:v>2100</c:v>
                </c:pt>
                <c:pt idx="45">
                  <c:v>2100</c:v>
                </c:pt>
                <c:pt idx="46">
                  <c:v>2100</c:v>
                </c:pt>
                <c:pt idx="47">
                  <c:v>2100</c:v>
                </c:pt>
                <c:pt idx="48">
                  <c:v>2100</c:v>
                </c:pt>
                <c:pt idx="49">
                  <c:v>2100</c:v>
                </c:pt>
                <c:pt idx="50">
                  <c:v>2100</c:v>
                </c:pt>
                <c:pt idx="51">
                  <c:v>2100</c:v>
                </c:pt>
                <c:pt idx="52">
                  <c:v>2100</c:v>
                </c:pt>
                <c:pt idx="53">
                  <c:v>2100</c:v>
                </c:pt>
                <c:pt idx="54">
                  <c:v>2100</c:v>
                </c:pt>
                <c:pt idx="55">
                  <c:v>2100</c:v>
                </c:pt>
                <c:pt idx="56">
                  <c:v>2100</c:v>
                </c:pt>
                <c:pt idx="57">
                  <c:v>2100</c:v>
                </c:pt>
                <c:pt idx="58">
                  <c:v>2100</c:v>
                </c:pt>
                <c:pt idx="59">
                  <c:v>2100</c:v>
                </c:pt>
                <c:pt idx="60">
                  <c:v>2100</c:v>
                </c:pt>
                <c:pt idx="61">
                  <c:v>2100</c:v>
                </c:pt>
                <c:pt idx="62">
                  <c:v>2100</c:v>
                </c:pt>
                <c:pt idx="63">
                  <c:v>1925</c:v>
                </c:pt>
                <c:pt idx="64">
                  <c:v>1925</c:v>
                </c:pt>
                <c:pt idx="65">
                  <c:v>2100</c:v>
                </c:pt>
                <c:pt idx="66">
                  <c:v>1868.1033443982205</c:v>
                </c:pt>
                <c:pt idx="67">
                  <c:v>1898.7067612716517</c:v>
                </c:pt>
                <c:pt idx="68">
                  <c:v>2100</c:v>
                </c:pt>
                <c:pt idx="69">
                  <c:v>2012.5</c:v>
                </c:pt>
                <c:pt idx="70">
                  <c:v>2043.1033443982205</c:v>
                </c:pt>
                <c:pt idx="71">
                  <c:v>2012.5</c:v>
                </c:pt>
                <c:pt idx="72">
                  <c:v>2100</c:v>
                </c:pt>
                <c:pt idx="73">
                  <c:v>2100</c:v>
                </c:pt>
                <c:pt idx="74">
                  <c:v>2100</c:v>
                </c:pt>
                <c:pt idx="75">
                  <c:v>1925</c:v>
                </c:pt>
                <c:pt idx="76">
                  <c:v>2100</c:v>
                </c:pt>
                <c:pt idx="77">
                  <c:v>2100</c:v>
                </c:pt>
                <c:pt idx="78">
                  <c:v>2100</c:v>
                </c:pt>
                <c:pt idx="79">
                  <c:v>2100</c:v>
                </c:pt>
                <c:pt idx="80">
                  <c:v>2100</c:v>
                </c:pt>
                <c:pt idx="81">
                  <c:v>2100</c:v>
                </c:pt>
                <c:pt idx="82">
                  <c:v>2100</c:v>
                </c:pt>
                <c:pt idx="83">
                  <c:v>1955.6033443982205</c:v>
                </c:pt>
                <c:pt idx="84">
                  <c:v>1837.5</c:v>
                </c:pt>
                <c:pt idx="85">
                  <c:v>2012.5</c:v>
                </c:pt>
                <c:pt idx="86">
                  <c:v>2100</c:v>
                </c:pt>
                <c:pt idx="87">
                  <c:v>2100</c:v>
                </c:pt>
                <c:pt idx="88">
                  <c:v>2100</c:v>
                </c:pt>
                <c:pt idx="89">
                  <c:v>2100</c:v>
                </c:pt>
                <c:pt idx="90">
                  <c:v>1986.2067612716517</c:v>
                </c:pt>
                <c:pt idx="91">
                  <c:v>2043.1033443982205</c:v>
                </c:pt>
                <c:pt idx="92">
                  <c:v>2100</c:v>
                </c:pt>
                <c:pt idx="93">
                  <c:v>2100</c:v>
                </c:pt>
                <c:pt idx="94">
                  <c:v>2100</c:v>
                </c:pt>
                <c:pt idx="95">
                  <c:v>2100</c:v>
                </c:pt>
                <c:pt idx="96">
                  <c:v>2100</c:v>
                </c:pt>
                <c:pt idx="97">
                  <c:v>2100</c:v>
                </c:pt>
                <c:pt idx="98">
                  <c:v>2100</c:v>
                </c:pt>
                <c:pt idx="99">
                  <c:v>2100</c:v>
                </c:pt>
                <c:pt idx="100">
                  <c:v>1986.206688796445</c:v>
                </c:pt>
                <c:pt idx="101">
                  <c:v>2016.8101056698727</c:v>
                </c:pt>
                <c:pt idx="102">
                  <c:v>2100</c:v>
                </c:pt>
                <c:pt idx="103">
                  <c:v>2073.7067612716487</c:v>
                </c:pt>
                <c:pt idx="104">
                  <c:v>1929.3100331946662</c:v>
                </c:pt>
                <c:pt idx="105">
                  <c:v>2043.1033443982205</c:v>
                </c:pt>
                <c:pt idx="106">
                  <c:v>2030.2744045562501</c:v>
                </c:pt>
                <c:pt idx="107">
                  <c:v>1793.139282424565</c:v>
                </c:pt>
                <c:pt idx="108">
                  <c:v>1869.1329012378883</c:v>
                </c:pt>
                <c:pt idx="109">
                  <c:v>1815.5167219911111</c:v>
                </c:pt>
                <c:pt idx="110">
                  <c:v>2100</c:v>
                </c:pt>
                <c:pt idx="111">
                  <c:v>2100</c:v>
                </c:pt>
                <c:pt idx="112">
                  <c:v>2028.2980056789274</c:v>
                </c:pt>
                <c:pt idx="113">
                  <c:v>1872.4133775928879</c:v>
                </c:pt>
                <c:pt idx="114">
                  <c:v>2100</c:v>
                </c:pt>
                <c:pt idx="115">
                  <c:v>2100</c:v>
                </c:pt>
                <c:pt idx="116">
                  <c:v>1959.913450068095</c:v>
                </c:pt>
                <c:pt idx="117">
                  <c:v>2016.8101056698727</c:v>
                </c:pt>
                <c:pt idx="118">
                  <c:v>1898.706688796445</c:v>
                </c:pt>
                <c:pt idx="119">
                  <c:v>2100</c:v>
                </c:pt>
                <c:pt idx="120">
                  <c:v>2100</c:v>
                </c:pt>
                <c:pt idx="121">
                  <c:v>2100</c:v>
                </c:pt>
                <c:pt idx="122">
                  <c:v>2100</c:v>
                </c:pt>
                <c:pt idx="123">
                  <c:v>2039.8228680432233</c:v>
                </c:pt>
                <c:pt idx="124">
                  <c:v>1911.2426992979936</c:v>
                </c:pt>
                <c:pt idx="125">
                  <c:v>1535.8777489544727</c:v>
                </c:pt>
                <c:pt idx="126">
                  <c:v>1221.7195236450013</c:v>
                </c:pt>
                <c:pt idx="127">
                  <c:v>1284.8841663787514</c:v>
                </c:pt>
                <c:pt idx="128">
                  <c:v>868.43904729000258</c:v>
                </c:pt>
                <c:pt idx="129">
                  <c:v>615.48747453937199</c:v>
                </c:pt>
                <c:pt idx="130">
                  <c:v>658.6267569639366</c:v>
                </c:pt>
                <c:pt idx="131">
                  <c:v>1869.1329012378883</c:v>
                </c:pt>
                <c:pt idx="132">
                  <c:v>1899.7363181113178</c:v>
                </c:pt>
                <c:pt idx="133">
                  <c:v>2100</c:v>
                </c:pt>
                <c:pt idx="134">
                  <c:v>1986.206688796445</c:v>
                </c:pt>
                <c:pt idx="135">
                  <c:v>1581.5144079814727</c:v>
                </c:pt>
                <c:pt idx="136">
                  <c:v>1623.6242060415752</c:v>
                </c:pt>
                <c:pt idx="137">
                  <c:v>1956.6329737130959</c:v>
                </c:pt>
                <c:pt idx="138">
                  <c:v>1959.913450068095</c:v>
                </c:pt>
                <c:pt idx="139">
                  <c:v>1872.4133775928879</c:v>
                </c:pt>
                <c:pt idx="140">
                  <c:v>1937.5359380263428</c:v>
                </c:pt>
                <c:pt idx="141">
                  <c:v>1789.223483262761</c:v>
                </c:pt>
                <c:pt idx="142">
                  <c:v>1789.223483262761</c:v>
                </c:pt>
                <c:pt idx="143">
                  <c:v>1751.029629314874</c:v>
                </c:pt>
                <c:pt idx="144">
                  <c:v>2100</c:v>
                </c:pt>
                <c:pt idx="145">
                  <c:v>2100</c:v>
                </c:pt>
                <c:pt idx="146">
                  <c:v>2043.1033443982205</c:v>
                </c:pt>
                <c:pt idx="147">
                  <c:v>2100</c:v>
                </c:pt>
                <c:pt idx="148">
                  <c:v>2100</c:v>
                </c:pt>
                <c:pt idx="149">
                  <c:v>2100</c:v>
                </c:pt>
                <c:pt idx="150">
                  <c:v>1586.2134156086508</c:v>
                </c:pt>
                <c:pt idx="151">
                  <c:v>1391.5821443819148</c:v>
                </c:pt>
                <c:pt idx="152">
                  <c:v>1198.706688796445</c:v>
                </c:pt>
                <c:pt idx="153">
                  <c:v>531.36907439879542</c:v>
                </c:pt>
                <c:pt idx="154">
                  <c:v>892.77436831864895</c:v>
                </c:pt>
                <c:pt idx="155">
                  <c:v>619.50446968080712</c:v>
                </c:pt>
                <c:pt idx="156">
                  <c:v>1653.0526600174528</c:v>
                </c:pt>
                <c:pt idx="157">
                  <c:v>1588.5653499155978</c:v>
                </c:pt>
                <c:pt idx="158">
                  <c:v>839.89474409590946</c:v>
                </c:pt>
                <c:pt idx="159">
                  <c:v>978.4175741233704</c:v>
                </c:pt>
                <c:pt idx="160">
                  <c:v>1744.761569707696</c:v>
                </c:pt>
                <c:pt idx="161">
                  <c:v>1903.0167944663169</c:v>
                </c:pt>
                <c:pt idx="162">
                  <c:v>1407.2976164468471</c:v>
                </c:pt>
                <c:pt idx="163">
                  <c:v>773.44958876955673</c:v>
                </c:pt>
                <c:pt idx="164">
                  <c:v>1134.2195236450013</c:v>
                </c:pt>
                <c:pt idx="165">
                  <c:v>1156.4051211379481</c:v>
                </c:pt>
                <c:pt idx="166">
                  <c:v>1375.3716409181222</c:v>
                </c:pt>
                <c:pt idx="167">
                  <c:v>1206.9325936281211</c:v>
                </c:pt>
                <c:pt idx="168">
                  <c:v>1300.7006532353005</c:v>
                </c:pt>
                <c:pt idx="169">
                  <c:v>934.88413014114951</c:v>
                </c:pt>
                <c:pt idx="170">
                  <c:v>824.47249127222403</c:v>
                </c:pt>
                <c:pt idx="171">
                  <c:v>1576.0295568396675</c:v>
                </c:pt>
                <c:pt idx="172">
                  <c:v>1198.706688796445</c:v>
                </c:pt>
                <c:pt idx="173">
                  <c:v>1040.9468940503164</c:v>
                </c:pt>
                <c:pt idx="174">
                  <c:v>1789.223483262761</c:v>
                </c:pt>
                <c:pt idx="175">
                  <c:v>1522.120412014862</c:v>
                </c:pt>
                <c:pt idx="176">
                  <c:v>1302.1242629198134</c:v>
                </c:pt>
                <c:pt idx="177">
                  <c:v>1986.206688796445</c:v>
                </c:pt>
                <c:pt idx="178">
                  <c:v>1726.6941995734169</c:v>
                </c:pt>
                <c:pt idx="179">
                  <c:v>1312.2070344219755</c:v>
                </c:pt>
                <c:pt idx="180">
                  <c:v>1134.2194874073982</c:v>
                </c:pt>
                <c:pt idx="181">
                  <c:v>871.71952364500123</c:v>
                </c:pt>
                <c:pt idx="182">
                  <c:v>1461.0149554356551</c:v>
                </c:pt>
                <c:pt idx="183">
                  <c:v>1729.0463513059851</c:v>
                </c:pt>
                <c:pt idx="184">
                  <c:v>1929.3100331946662</c:v>
                </c:pt>
                <c:pt idx="185">
                  <c:v>1986.206688796445</c:v>
                </c:pt>
                <c:pt idx="186">
                  <c:v>1436.871295292591</c:v>
                </c:pt>
                <c:pt idx="187">
                  <c:v>965.48751077697432</c:v>
                </c:pt>
                <c:pt idx="188">
                  <c:v>331.93259362812069</c:v>
                </c:pt>
                <c:pt idx="189">
                  <c:v>314.15822530947247</c:v>
                </c:pt>
                <c:pt idx="190">
                  <c:v>242.47467592841727</c:v>
                </c:pt>
                <c:pt idx="191">
                  <c:v>509.53120244778933</c:v>
                </c:pt>
                <c:pt idx="192">
                  <c:v>589.1941995734187</c:v>
                </c:pt>
                <c:pt idx="193">
                  <c:v>300.65040506167685</c:v>
                </c:pt>
                <c:pt idx="194">
                  <c:v>127.89830120989991</c:v>
                </c:pt>
                <c:pt idx="195">
                  <c:v>211.87129529259198</c:v>
                </c:pt>
                <c:pt idx="196">
                  <c:v>860.94958876955661</c:v>
                </c:pt>
                <c:pt idx="197">
                  <c:v>816.88183677214658</c:v>
                </c:pt>
                <c:pt idx="198">
                  <c:v>566.81676000687321</c:v>
                </c:pt>
                <c:pt idx="199">
                  <c:v>1349.1795256942</c:v>
                </c:pt>
                <c:pt idx="200">
                  <c:v>748.08471090124351</c:v>
                </c:pt>
                <c:pt idx="201">
                  <c:v>527.98751077697443</c:v>
                </c:pt>
                <c:pt idx="202">
                  <c:v>959.21952364500123</c:v>
                </c:pt>
                <c:pt idx="203">
                  <c:v>308.91979501716696</c:v>
                </c:pt>
                <c:pt idx="204">
                  <c:v>1088.0020843494947</c:v>
                </c:pt>
                <c:pt idx="205">
                  <c:v>1789.223483262761</c:v>
                </c:pt>
                <c:pt idx="206">
                  <c:v>1810.9136507432149</c:v>
                </c:pt>
                <c:pt idx="207">
                  <c:v>1098.3777127168698</c:v>
                </c:pt>
                <c:pt idx="208">
                  <c:v>1189.8948165711145</c:v>
                </c:pt>
                <c:pt idx="209">
                  <c:v>1071.0548809112504</c:v>
                </c:pt>
                <c:pt idx="210">
                  <c:v>626.99389196365041</c:v>
                </c:pt>
                <c:pt idx="211">
                  <c:v>560.54870039969421</c:v>
                </c:pt>
                <c:pt idx="212">
                  <c:v>720.3467048760134</c:v>
                </c:pt>
                <c:pt idx="213">
                  <c:v>1179.609761822501</c:v>
                </c:pt>
                <c:pt idx="214">
                  <c:v>905.31045129540337</c:v>
                </c:pt>
                <c:pt idx="215">
                  <c:v>517.51054147955404</c:v>
                </c:pt>
                <c:pt idx="216">
                  <c:v>665.92430093557755</c:v>
                </c:pt>
                <c:pt idx="217">
                  <c:v>885.67903511825546</c:v>
                </c:pt>
                <c:pt idx="218">
                  <c:v>325.66460649614788</c:v>
                </c:pt>
                <c:pt idx="219">
                  <c:v>1405.0466244563092</c:v>
                </c:pt>
                <c:pt idx="220">
                  <c:v>1851.6049900063424</c:v>
                </c:pt>
                <c:pt idx="221">
                  <c:v>1517.8103788201977</c:v>
                </c:pt>
                <c:pt idx="222">
                  <c:v>1064.4938919636506</c:v>
                </c:pt>
                <c:pt idx="223">
                  <c:v>709.2554254337407</c:v>
                </c:pt>
                <c:pt idx="224">
                  <c:v>732.26829651990158</c:v>
                </c:pt>
                <c:pt idx="225">
                  <c:v>701.13068034409332</c:v>
                </c:pt>
                <c:pt idx="226">
                  <c:v>1339.3380603916</c:v>
                </c:pt>
                <c:pt idx="227">
                  <c:v>1537.9368626338089</c:v>
                </c:pt>
                <c:pt idx="228">
                  <c:v>1227.9874745393699</c:v>
                </c:pt>
                <c:pt idx="229">
                  <c:v>493.46825850413865</c:v>
                </c:pt>
                <c:pt idx="230">
                  <c:v>176.02962931487409</c:v>
                </c:pt>
                <c:pt idx="231">
                  <c:v>787.84758059152796</c:v>
                </c:pt>
                <c:pt idx="232">
                  <c:v>1633.6627312278808</c:v>
                </c:pt>
                <c:pt idx="233">
                  <c:v>1856.303925158315</c:v>
                </c:pt>
                <c:pt idx="234">
                  <c:v>1721.4557692811147</c:v>
                </c:pt>
                <c:pt idx="235">
                  <c:v>1483.926558066978</c:v>
                </c:pt>
                <c:pt idx="236">
                  <c:v>1176.3292854675019</c:v>
                </c:pt>
                <c:pt idx="237">
                  <c:v>1483.926558066978</c:v>
                </c:pt>
                <c:pt idx="238">
                  <c:v>1370.2344428430513</c:v>
                </c:pt>
                <c:pt idx="239">
                  <c:v>1867.5174132421732</c:v>
                </c:pt>
                <c:pt idx="240">
                  <c:v>1062.5359742639459</c:v>
                </c:pt>
                <c:pt idx="241">
                  <c:v>1059.6030060252695</c:v>
                </c:pt>
                <c:pt idx="242">
                  <c:v>940.32491615511447</c:v>
                </c:pt>
                <c:pt idx="243">
                  <c:v>518.43893857719377</c:v>
                </c:pt>
                <c:pt idx="244">
                  <c:v>427.65835350938465</c:v>
                </c:pt>
                <c:pt idx="245">
                  <c:v>557.26826028229789</c:v>
                </c:pt>
                <c:pt idx="246">
                  <c:v>522.45604243143782</c:v>
                </c:pt>
                <c:pt idx="247">
                  <c:v>1113.1646064961478</c:v>
                </c:pt>
                <c:pt idx="248">
                  <c:v>638.60143289235339</c:v>
                </c:pt>
                <c:pt idx="249">
                  <c:v>1695.1624580775554</c:v>
                </c:pt>
                <c:pt idx="250">
                  <c:v>1543.4682585041385</c:v>
                </c:pt>
                <c:pt idx="251">
                  <c:v>1575.1011235044248</c:v>
                </c:pt>
                <c:pt idx="252">
                  <c:v>2100</c:v>
                </c:pt>
                <c:pt idx="253">
                  <c:v>2043.1033443982205</c:v>
                </c:pt>
                <c:pt idx="254">
                  <c:v>1168.1033443982205</c:v>
                </c:pt>
                <c:pt idx="255">
                  <c:v>810.86037920248259</c:v>
                </c:pt>
                <c:pt idx="256">
                  <c:v>533.96245985571625</c:v>
                </c:pt>
                <c:pt idx="257">
                  <c:v>1306.6755660764395</c:v>
                </c:pt>
                <c:pt idx="258">
                  <c:v>1959.913450068095</c:v>
                </c:pt>
                <c:pt idx="259">
                  <c:v>1705.6393186621679</c:v>
                </c:pt>
                <c:pt idx="260">
                  <c:v>1219.4686041296709</c:v>
                </c:pt>
                <c:pt idx="261">
                  <c:v>1200.0786028648927</c:v>
                </c:pt>
                <c:pt idx="262">
                  <c:v>1650.7006169976969</c:v>
                </c:pt>
                <c:pt idx="263">
                  <c:v>2100</c:v>
                </c:pt>
                <c:pt idx="264">
                  <c:v>2100</c:v>
                </c:pt>
                <c:pt idx="265">
                  <c:v>2100</c:v>
                </c:pt>
                <c:pt idx="266">
                  <c:v>2100</c:v>
                </c:pt>
                <c:pt idx="267">
                  <c:v>2100</c:v>
                </c:pt>
                <c:pt idx="268">
                  <c:v>2100</c:v>
                </c:pt>
                <c:pt idx="269">
                  <c:v>1707.5971638866661</c:v>
                </c:pt>
                <c:pt idx="270">
                  <c:v>1922.7490804846695</c:v>
                </c:pt>
                <c:pt idx="271">
                  <c:v>2096.7195236450011</c:v>
                </c:pt>
                <c:pt idx="272">
                  <c:v>2075.6646427337491</c:v>
                </c:pt>
                <c:pt idx="273">
                  <c:v>1925</c:v>
                </c:pt>
                <c:pt idx="274">
                  <c:v>1910.1946612807053</c:v>
                </c:pt>
                <c:pt idx="275">
                  <c:v>1955.6033443982205</c:v>
                </c:pt>
                <c:pt idx="276">
                  <c:v>1986.2067612716517</c:v>
                </c:pt>
                <c:pt idx="277">
                  <c:v>1837.5</c:v>
                </c:pt>
                <c:pt idx="278">
                  <c:v>1857.3149905245828</c:v>
                </c:pt>
                <c:pt idx="279">
                  <c:v>1837.5</c:v>
                </c:pt>
                <c:pt idx="280">
                  <c:v>2012.5</c:v>
                </c:pt>
                <c:pt idx="281">
                  <c:v>2009.2195236450013</c:v>
                </c:pt>
                <c:pt idx="282">
                  <c:v>1750</c:v>
                </c:pt>
                <c:pt idx="283">
                  <c:v>1949.0423916882251</c:v>
                </c:pt>
                <c:pt idx="284">
                  <c:v>1665.4874745393699</c:v>
                </c:pt>
                <c:pt idx="285">
                  <c:v>1545.4262849166519</c:v>
                </c:pt>
                <c:pt idx="286">
                  <c:v>1925</c:v>
                </c:pt>
                <c:pt idx="287">
                  <c:v>2100</c:v>
                </c:pt>
                <c:pt idx="288">
                  <c:v>2100</c:v>
                </c:pt>
                <c:pt idx="289">
                  <c:v>2100</c:v>
                </c:pt>
                <c:pt idx="290">
                  <c:v>2100</c:v>
                </c:pt>
                <c:pt idx="291">
                  <c:v>2100</c:v>
                </c:pt>
                <c:pt idx="292">
                  <c:v>1925</c:v>
                </c:pt>
                <c:pt idx="293">
                  <c:v>2100</c:v>
                </c:pt>
                <c:pt idx="294">
                  <c:v>2100</c:v>
                </c:pt>
                <c:pt idx="295">
                  <c:v>2100</c:v>
                </c:pt>
                <c:pt idx="296">
                  <c:v>2100</c:v>
                </c:pt>
                <c:pt idx="297">
                  <c:v>2100</c:v>
                </c:pt>
                <c:pt idx="298">
                  <c:v>2100</c:v>
                </c:pt>
                <c:pt idx="299">
                  <c:v>2100</c:v>
                </c:pt>
                <c:pt idx="300">
                  <c:v>2100</c:v>
                </c:pt>
                <c:pt idx="301">
                  <c:v>2100</c:v>
                </c:pt>
                <c:pt idx="302">
                  <c:v>2012.5</c:v>
                </c:pt>
                <c:pt idx="303">
                  <c:v>1897.3841663787514</c:v>
                </c:pt>
                <c:pt idx="304">
                  <c:v>1921.7195236450013</c:v>
                </c:pt>
                <c:pt idx="305">
                  <c:v>1975.0427010761532</c:v>
                </c:pt>
                <c:pt idx="306">
                  <c:v>2100</c:v>
                </c:pt>
                <c:pt idx="307">
                  <c:v>2100</c:v>
                </c:pt>
                <c:pt idx="308">
                  <c:v>2012.5</c:v>
                </c:pt>
                <c:pt idx="309">
                  <c:v>2100</c:v>
                </c:pt>
                <c:pt idx="310">
                  <c:v>2100</c:v>
                </c:pt>
                <c:pt idx="311">
                  <c:v>2100</c:v>
                </c:pt>
                <c:pt idx="312">
                  <c:v>2100</c:v>
                </c:pt>
                <c:pt idx="313">
                  <c:v>2100</c:v>
                </c:pt>
                <c:pt idx="314">
                  <c:v>2100</c:v>
                </c:pt>
                <c:pt idx="315">
                  <c:v>2100</c:v>
                </c:pt>
                <c:pt idx="316">
                  <c:v>2100</c:v>
                </c:pt>
                <c:pt idx="317">
                  <c:v>2100</c:v>
                </c:pt>
                <c:pt idx="318">
                  <c:v>2100</c:v>
                </c:pt>
                <c:pt idx="319">
                  <c:v>2100</c:v>
                </c:pt>
                <c:pt idx="320">
                  <c:v>2100</c:v>
                </c:pt>
                <c:pt idx="321">
                  <c:v>2100</c:v>
                </c:pt>
                <c:pt idx="322">
                  <c:v>2100</c:v>
                </c:pt>
                <c:pt idx="323">
                  <c:v>2100</c:v>
                </c:pt>
                <c:pt idx="324">
                  <c:v>2100</c:v>
                </c:pt>
                <c:pt idx="325">
                  <c:v>2100</c:v>
                </c:pt>
                <c:pt idx="326">
                  <c:v>2100</c:v>
                </c:pt>
                <c:pt idx="327">
                  <c:v>2100</c:v>
                </c:pt>
                <c:pt idx="328">
                  <c:v>2100</c:v>
                </c:pt>
                <c:pt idx="329">
                  <c:v>2100</c:v>
                </c:pt>
                <c:pt idx="330">
                  <c:v>2100</c:v>
                </c:pt>
                <c:pt idx="331">
                  <c:v>2100</c:v>
                </c:pt>
                <c:pt idx="332">
                  <c:v>2100</c:v>
                </c:pt>
                <c:pt idx="333">
                  <c:v>2100</c:v>
                </c:pt>
                <c:pt idx="334">
                  <c:v>1939.4938557260475</c:v>
                </c:pt>
                <c:pt idx="335">
                  <c:v>2073.7067612716487</c:v>
                </c:pt>
                <c:pt idx="336">
                  <c:v>1441.8166150564605</c:v>
                </c:pt>
                <c:pt idx="337">
                  <c:v>597.32898227677276</c:v>
                </c:pt>
                <c:pt idx="338">
                  <c:v>252.65849845979776</c:v>
                </c:pt>
                <c:pt idx="339">
                  <c:v>1322.8345188745773</c:v>
                </c:pt>
                <c:pt idx="340">
                  <c:v>1661.9140326063473</c:v>
                </c:pt>
                <c:pt idx="341">
                  <c:v>413.95591139070035</c:v>
                </c:pt>
                <c:pt idx="342">
                  <c:v>762.64288837293077</c:v>
                </c:pt>
                <c:pt idx="343">
                  <c:v>1314.3697149688178</c:v>
                </c:pt>
                <c:pt idx="344">
                  <c:v>1906.6396642877</c:v>
                </c:pt>
                <c:pt idx="345">
                  <c:v>2100</c:v>
                </c:pt>
                <c:pt idx="346">
                  <c:v>2100</c:v>
                </c:pt>
                <c:pt idx="347">
                  <c:v>2100</c:v>
                </c:pt>
                <c:pt idx="348">
                  <c:v>2100</c:v>
                </c:pt>
                <c:pt idx="349">
                  <c:v>2100</c:v>
                </c:pt>
                <c:pt idx="350">
                  <c:v>2100</c:v>
                </c:pt>
                <c:pt idx="351">
                  <c:v>2100</c:v>
                </c:pt>
                <c:pt idx="352">
                  <c:v>2100</c:v>
                </c:pt>
                <c:pt idx="353">
                  <c:v>2100</c:v>
                </c:pt>
                <c:pt idx="354">
                  <c:v>769.4325936281208</c:v>
                </c:pt>
                <c:pt idx="355">
                  <c:v>93.767950894369946</c:v>
                </c:pt>
                <c:pt idx="356">
                  <c:v>210.54877287490012</c:v>
                </c:pt>
                <c:pt idx="357">
                  <c:v>765.56578750343897</c:v>
                </c:pt>
                <c:pt idx="358">
                  <c:v>798.12719455177751</c:v>
                </c:pt>
                <c:pt idx="359">
                  <c:v>1696.0909276504028</c:v>
                </c:pt>
                <c:pt idx="360">
                  <c:v>1767.7744045562501</c:v>
                </c:pt>
                <c:pt idx="361">
                  <c:v>711.9501155831033</c:v>
                </c:pt>
                <c:pt idx="362">
                  <c:v>1697.4629504316611</c:v>
                </c:pt>
                <c:pt idx="363">
                  <c:v>918.18874655052912</c:v>
                </c:pt>
                <c:pt idx="364">
                  <c:v>1613.2434267866599</c:v>
                </c:pt>
              </c:numCache>
            </c:numRef>
          </c:yVal>
        </c:ser>
        <c:axId val="95625600"/>
        <c:axId val="96813056"/>
      </c:scatterChart>
      <c:valAx>
        <c:axId val="95625600"/>
        <c:scaling>
          <c:orientation val="minMax"/>
          <c:max val="39447"/>
          <c:min val="39083"/>
        </c:scaling>
        <c:axPos val="b"/>
        <c:numFmt formatCode="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6813056"/>
        <c:crosses val="autoZero"/>
        <c:crossBetween val="midCat"/>
        <c:majorUnit val="31"/>
      </c:valAx>
      <c:valAx>
        <c:axId val="968130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CH"/>
                  <a:t>mittlere Heizleistung in 24 h [kW]</a:t>
                </a:r>
              </a:p>
            </c:rich>
          </c:tx>
          <c:layout>
            <c:manualLayout>
              <c:xMode val="edge"/>
              <c:yMode val="edge"/>
              <c:x val="2.3839931885908917E-2"/>
              <c:y val="0.23389971456654254"/>
            </c:manualLayout>
          </c:layout>
          <c:spPr>
            <a:noFill/>
            <a:ln w="25400">
              <a:noFill/>
            </a:ln>
          </c:spPr>
        </c:title>
        <c:numFmt formatCode="#,##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9562560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b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0.65972</cdr:x>
      <cdr:y>0.0915</cdr:y>
    </cdr:from>
    <cdr:to>
      <cdr:x>0.90764</cdr:x>
      <cdr:y>0.16667</cdr:y>
    </cdr:to>
    <cdr:sp macro="" textlink="">
      <cdr:nvSpPr>
        <cdr:cNvPr id="2" name="Textfeld 3"/>
        <cdr:cNvSpPr txBox="1"/>
      </cdr:nvSpPr>
      <cdr:spPr>
        <a:xfrm xmlns:a="http://schemas.openxmlformats.org/drawingml/2006/main">
          <a:off x="3420380" y="355790"/>
          <a:ext cx="1285349" cy="29228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de-CH" sz="1200" b="1">
              <a:latin typeface="Arial" pitchFamily="34" charset="0"/>
              <a:cs typeface="Arial" pitchFamily="34" charset="0"/>
            </a:rPr>
            <a:t>erreicht  129%</a:t>
          </a:r>
        </a:p>
      </cdr:txBody>
    </cdr:sp>
  </cdr:relSizeAnchor>
  <cdr:relSizeAnchor xmlns:cdr="http://schemas.openxmlformats.org/drawingml/2006/chartDrawing">
    <cdr:from>
      <cdr:x>0.71338</cdr:x>
      <cdr:y>0.33115</cdr:y>
    </cdr:from>
    <cdr:to>
      <cdr:x>0.9064</cdr:x>
      <cdr:y>0.39651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4032448" y="1251886"/>
          <a:ext cx="1091094" cy="24708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de-CH" sz="1200" b="1">
              <a:latin typeface="Arial" pitchFamily="34" charset="0"/>
              <a:cs typeface="Arial" pitchFamily="34" charset="0"/>
            </a:rPr>
            <a:t>Ziel 117%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0.65087</cdr:x>
      <cdr:y>0.42823</cdr:y>
    </cdr:from>
    <cdr:to>
      <cdr:x>0.90657</cdr:x>
      <cdr:y>0.49359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3024336" y="1872208"/>
          <a:ext cx="1188132" cy="285753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de-CH" sz="1200" b="1" dirty="0">
              <a:latin typeface="Arial" pitchFamily="34" charset="0"/>
              <a:cs typeface="Arial" pitchFamily="34" charset="0"/>
            </a:rPr>
            <a:t>erreicht  66%</a:t>
          </a:r>
        </a:p>
      </cdr:txBody>
    </cdr:sp>
  </cdr:relSizeAnchor>
  <cdr:relSizeAnchor xmlns:cdr="http://schemas.openxmlformats.org/drawingml/2006/chartDrawing">
    <cdr:from>
      <cdr:x>0.71286</cdr:x>
      <cdr:y>0.18519</cdr:y>
    </cdr:from>
    <cdr:to>
      <cdr:x>0.90025</cdr:x>
      <cdr:y>0.25054</cdr:y>
    </cdr:to>
    <cdr:sp macro="" textlink="">
      <cdr:nvSpPr>
        <cdr:cNvPr id="5" name="Textfeld 2"/>
        <cdr:cNvSpPr txBox="1"/>
      </cdr:nvSpPr>
      <cdr:spPr>
        <a:xfrm xmlns:a="http://schemas.openxmlformats.org/drawingml/2006/main">
          <a:off x="3312369" y="809646"/>
          <a:ext cx="870744" cy="28570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solidFill>
            <a:sysClr val="window" lastClr="FFFFFF">
              <a:shade val="50000"/>
            </a:sysClr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de-CH" sz="1200" b="1" dirty="0">
              <a:latin typeface="Arial" pitchFamily="34" charset="0"/>
              <a:cs typeface="Arial" pitchFamily="34" charset="0"/>
            </a:rPr>
            <a:t>Ziel 77%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84" tIns="42092" rIns="84184" bIns="42092" numCol="1" anchor="t" anchorCtr="0" compatLnSpc="1">
            <a:prstTxWarp prst="textNoShape">
              <a:avLst/>
            </a:prstTxWarp>
          </a:bodyPr>
          <a:lstStyle>
            <a:lvl1pPr defTabSz="841856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9" y="0"/>
            <a:ext cx="2935287" cy="49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84" tIns="42092" rIns="84184" bIns="42092" numCol="1" anchor="t" anchorCtr="0" compatLnSpc="1">
            <a:prstTxWarp prst="textNoShape">
              <a:avLst/>
            </a:prstTxWarp>
          </a:bodyPr>
          <a:lstStyle>
            <a:lvl1pPr algn="r" defTabSz="841856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06"/>
            <a:ext cx="2935288" cy="49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84" tIns="42092" rIns="84184" bIns="42092" numCol="1" anchor="b" anchorCtr="0" compatLnSpc="1">
            <a:prstTxWarp prst="textNoShape">
              <a:avLst/>
            </a:prstTxWarp>
          </a:bodyPr>
          <a:lstStyle>
            <a:lvl1pPr defTabSz="841856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9" y="9378406"/>
            <a:ext cx="2935287" cy="49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184" tIns="42092" rIns="84184" bIns="42092" numCol="1" anchor="b" anchorCtr="0" compatLnSpc="1">
            <a:prstTxWarp prst="textNoShape">
              <a:avLst/>
            </a:prstTxWarp>
          </a:bodyPr>
          <a:lstStyle>
            <a:lvl1pPr algn="r" defTabSz="841856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0FA02C00-71C1-41F9-B92D-6FA24F0DC31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8" tIns="46899" rIns="93798" bIns="46899" numCol="1" anchor="t" anchorCtr="0" compatLnSpc="1">
            <a:prstTxWarp prst="textNoShape">
              <a:avLst/>
            </a:prstTxWarp>
          </a:bodyPr>
          <a:lstStyle>
            <a:lvl1pPr defTabSz="93838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1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8" tIns="46899" rIns="93798" bIns="46899" numCol="1" anchor="t" anchorCtr="0" compatLnSpc="1">
            <a:prstTxWarp prst="textNoShape">
              <a:avLst/>
            </a:prstTxWarp>
          </a:bodyPr>
          <a:lstStyle>
            <a:lvl1pPr algn="r" defTabSz="93838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2150" y="741363"/>
            <a:ext cx="541496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8414"/>
            <a:ext cx="4984750" cy="444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8" tIns="46899" rIns="93798" bIns="468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1564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8" tIns="46899" rIns="93798" bIns="46899" numCol="1" anchor="b" anchorCtr="0" compatLnSpc="1">
            <a:prstTxWarp prst="textNoShape">
              <a:avLst/>
            </a:prstTxWarp>
          </a:bodyPr>
          <a:lstStyle>
            <a:lvl1pPr defTabSz="93838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1564"/>
            <a:ext cx="2946400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98" tIns="46899" rIns="93798" bIns="46899" numCol="1" anchor="b" anchorCtr="0" compatLnSpc="1">
            <a:prstTxWarp prst="textNoShape">
              <a:avLst/>
            </a:prstTxWarp>
          </a:bodyPr>
          <a:lstStyle>
            <a:lvl1pPr algn="r" defTabSz="93838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7AC2C3A-27F2-4E78-9FB4-2B3D59DDE4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77F8D1-B099-412C-BC7A-A23D0668D86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860425"/>
            <a:ext cx="5072063" cy="3467100"/>
          </a:xfrm>
          <a:ln w="12700" cap="flat">
            <a:solidFill>
              <a:schemeClr val="tx1"/>
            </a:solidFill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91572"/>
            <a:ext cx="4984750" cy="4165724"/>
          </a:xfrm>
          <a:noFill/>
          <a:ln/>
        </p:spPr>
        <p:txBody>
          <a:bodyPr lIns="94128" tIns="47065" rIns="94128" bIns="47065"/>
          <a:lstStyle/>
          <a:p>
            <a:pPr>
              <a:buFontTx/>
              <a:buChar char="-"/>
            </a:pPr>
            <a:endParaRPr lang="de-C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r>
              <a:rPr lang="de-CH" dirty="0" smtClean="0"/>
              <a:t>Abkoppelung von Heizölpreis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r>
              <a:rPr lang="de-CH" dirty="0" smtClean="0"/>
              <a:t>Abkoppelung von Heizölpreis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r>
              <a:rPr lang="de-CH" dirty="0" smtClean="0"/>
              <a:t>Bescheinigungen CHF 100.- pro Tonne,</a:t>
            </a:r>
            <a:r>
              <a:rPr lang="de-CH" baseline="0" dirty="0" smtClean="0"/>
              <a:t> entspricht 27 </a:t>
            </a:r>
            <a:r>
              <a:rPr lang="de-CH" baseline="0" dirty="0" err="1" smtClean="0"/>
              <a:t>Rp</a:t>
            </a:r>
            <a:r>
              <a:rPr lang="de-CH" baseline="0" dirty="0" smtClean="0"/>
              <a:t>./Liter Heizöl eingespart</a:t>
            </a:r>
            <a:endParaRPr lang="de-CH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r>
              <a:rPr lang="de-CH" dirty="0" smtClean="0"/>
              <a:t>Abkoppelung von Heizölpreis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endParaRPr lang="de-CH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endParaRPr lang="de-CH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r>
              <a:rPr lang="de-CH" dirty="0" smtClean="0"/>
              <a:t>Privatwirtschaftlich gebaute</a:t>
            </a:r>
            <a:r>
              <a:rPr lang="de-CH" baseline="0" dirty="0" smtClean="0"/>
              <a:t> Anlagen </a:t>
            </a:r>
            <a:r>
              <a:rPr lang="de-CH" baseline="0" dirty="0" smtClean="0">
                <a:sym typeface="Wingdings" pitchFamily="2" charset="2"/>
              </a:rPr>
              <a:t> </a:t>
            </a:r>
          </a:p>
          <a:p>
            <a:pPr>
              <a:buFontTx/>
              <a:buChar char="-"/>
            </a:pPr>
            <a:r>
              <a:rPr lang="de-CH" dirty="0" smtClean="0"/>
              <a:t>Heute verfügbare Technik</a:t>
            </a:r>
          </a:p>
          <a:p>
            <a:pPr>
              <a:buFontTx/>
              <a:buChar char="-"/>
            </a:pPr>
            <a:r>
              <a:rPr lang="de-CH" dirty="0" smtClean="0"/>
              <a:t>Wirtschaftliche</a:t>
            </a:r>
            <a:r>
              <a:rPr lang="de-CH" baseline="0" dirty="0" smtClean="0"/>
              <a:t> Wärmeerzeugung, konkurrenzfähige Preise</a:t>
            </a:r>
          </a:p>
          <a:p>
            <a:pPr>
              <a:buFontTx/>
              <a:buChar char="-"/>
            </a:pPr>
            <a:endParaRPr lang="de-CH" baseline="0" dirty="0" smtClean="0"/>
          </a:p>
          <a:p>
            <a:pPr>
              <a:buFontTx/>
              <a:buNone/>
            </a:pPr>
            <a:r>
              <a:rPr lang="de-CH" baseline="0" dirty="0" smtClean="0"/>
              <a:t>Öffentliche Hand </a:t>
            </a:r>
            <a:r>
              <a:rPr lang="de-CH" baseline="0" dirty="0" smtClean="0">
                <a:sym typeface="Wingdings" pitchFamily="2" charset="2"/>
              </a:rPr>
              <a:t> kann auch Pilotanlagen bauen, die technische nicht ganz ausgereift und noch nicht wirtschaftlich sind</a:t>
            </a:r>
          </a:p>
          <a:p>
            <a:pPr>
              <a:buFontTx/>
              <a:buNone/>
            </a:pPr>
            <a:endParaRPr lang="de-CH" baseline="0" dirty="0" smtClean="0">
              <a:sym typeface="Wingdings" pitchFamily="2" charset="2"/>
            </a:endParaRPr>
          </a:p>
          <a:p>
            <a:pPr>
              <a:buFontTx/>
              <a:buNone/>
            </a:pPr>
            <a:r>
              <a:rPr lang="de-CH" baseline="0" dirty="0" smtClean="0">
                <a:sym typeface="Wingdings" pitchFamily="2" charset="2"/>
              </a:rPr>
              <a:t>Forschung  lotet aus, was theoretisch machbar ist, vielleicht in 10 Jahren verfügbar und in 20 Jahren wirtschaftlich  häufig in Presse, Fachzeitschriften, Internet</a:t>
            </a:r>
            <a:endParaRPr lang="de-CH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endParaRPr lang="de-CH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endParaRPr lang="de-CH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endParaRPr lang="de-CH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endParaRPr lang="de-CH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3A307-67CD-4A0D-A949-E53F22F566EB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2150" y="742950"/>
            <a:ext cx="5413375" cy="3700463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688415"/>
            <a:ext cx="4984750" cy="4443649"/>
          </a:xfrm>
          <a:noFill/>
          <a:ln/>
        </p:spPr>
        <p:txBody>
          <a:bodyPr/>
          <a:lstStyle/>
          <a:p>
            <a:endParaRPr lang="de-CH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8863" y="1930400"/>
            <a:ext cx="953293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8863" y="723900"/>
            <a:ext cx="8945562" cy="1206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1738" y="4102100"/>
            <a:ext cx="7413625" cy="1870075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Master-Untertitelformat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23913" y="6575425"/>
            <a:ext cx="2235200" cy="542925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9663" y="6575425"/>
            <a:ext cx="3292475" cy="542925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26363" y="260350"/>
            <a:ext cx="2343150" cy="5975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93738" y="260350"/>
            <a:ext cx="6880225" cy="5975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6613" y="4651375"/>
            <a:ext cx="9002712" cy="1438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6613" y="3068638"/>
            <a:ext cx="9002712" cy="15827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38188" y="1562100"/>
            <a:ext cx="4589462" cy="467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80050" y="1562100"/>
            <a:ext cx="4589463" cy="467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225" y="290513"/>
            <a:ext cx="953135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225" y="1620838"/>
            <a:ext cx="4679950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0225" y="2295525"/>
            <a:ext cx="4679950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380038" y="1620838"/>
            <a:ext cx="4681537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380038" y="2295525"/>
            <a:ext cx="4681537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225" y="288925"/>
            <a:ext cx="3484563" cy="1225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1788" y="288925"/>
            <a:ext cx="5919787" cy="617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0225" y="1514475"/>
            <a:ext cx="3484563" cy="4951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76450" y="5067300"/>
            <a:ext cx="6354763" cy="5984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76450" y="646113"/>
            <a:ext cx="6354763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76450" y="5665788"/>
            <a:ext cx="6354763" cy="849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Microsoft_Office_Word_97_-_2003-Dokument1.doc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3738" y="260350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8188" y="1562100"/>
            <a:ext cx="9331325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0063" y="6575425"/>
            <a:ext cx="220662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6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19500" y="6421438"/>
            <a:ext cx="1960563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6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6" descr="A:\paint.GIF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913" y="989013"/>
            <a:ext cx="99695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7258050" y="6610350"/>
          <a:ext cx="3009900" cy="493713"/>
        </p:xfrm>
        <a:graphic>
          <a:graphicData uri="http://schemas.openxmlformats.org/presentationml/2006/ole">
            <p:oleObj spid="_x0000_s1026" name="Dokument" r:id="rId15" imgW="3801240" imgH="623880" progId="Word.Document.8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</a:defRPr>
      </a:lvl5pPr>
      <a:lvl6pPr marL="457200"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</a:defRPr>
      </a:lvl6pPr>
      <a:lvl7pPr marL="914400"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</a:defRPr>
      </a:lvl7pPr>
      <a:lvl8pPr marL="1371600"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</a:defRPr>
      </a:lvl8pPr>
      <a:lvl9pPr marL="1828800" algn="l" defTabSz="1019175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Arial" charset="0"/>
        </a:defRPr>
      </a:lvl9pPr>
    </p:titleStyle>
    <p:bodyStyle>
      <a:lvl1pPr marL="382588" indent="-382588" algn="l" defTabSz="1019175" rtl="0" eaLnBrk="0" fontAlgn="base" hangingPunct="0">
        <a:spcBef>
          <a:spcPct val="6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317500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054100" indent="-350838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420813" indent="-365125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200">
          <a:solidFill>
            <a:schemeClr val="tx1"/>
          </a:solidFill>
          <a:latin typeface="+mn-lt"/>
        </a:defRPr>
      </a:lvl4pPr>
      <a:lvl5pPr marL="2409825" indent="-407988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200">
          <a:solidFill>
            <a:schemeClr val="tx1"/>
          </a:solidFill>
          <a:latin typeface="+mn-lt"/>
        </a:defRPr>
      </a:lvl5pPr>
      <a:lvl6pPr marL="2867025" indent="-407988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200">
          <a:solidFill>
            <a:schemeClr val="tx1"/>
          </a:solidFill>
          <a:latin typeface="+mn-lt"/>
        </a:defRPr>
      </a:lvl6pPr>
      <a:lvl7pPr marL="3324225" indent="-407988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200">
          <a:solidFill>
            <a:schemeClr val="tx1"/>
          </a:solidFill>
          <a:latin typeface="+mn-lt"/>
        </a:defRPr>
      </a:lvl7pPr>
      <a:lvl8pPr marL="3781425" indent="-407988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200">
          <a:solidFill>
            <a:schemeClr val="tx1"/>
          </a:solidFill>
          <a:latin typeface="+mn-lt"/>
        </a:defRPr>
      </a:lvl8pPr>
      <a:lvl9pPr marL="4238625" indent="-407988" algn="l" defTabSz="1019175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5340" y="199120"/>
            <a:ext cx="9285288" cy="592138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7931" tIns="48966" rIns="97931" bIns="48966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accent2"/>
              </a:buClr>
              <a:tabLst>
                <a:tab pos="5830888" algn="l"/>
              </a:tabLst>
              <a:defRPr/>
            </a:pPr>
            <a:r>
              <a:rPr lang="de-DE" sz="3200" dirty="0" smtClean="0">
                <a:solidFill>
                  <a:schemeClr val="tx2"/>
                </a:solidFill>
              </a:rPr>
              <a:t>Konferenz der kantonalen Fachstellen Gemüse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478" y="5095664"/>
            <a:ext cx="9397043" cy="1440160"/>
          </a:xfrm>
          <a:noFill/>
          <a:ln w="9525">
            <a:noFill/>
            <a:miter lim="800000"/>
            <a:headEnd/>
            <a:tailEnd/>
          </a:ln>
          <a:effectLst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7931" tIns="48966" rIns="97931" bIns="48966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  <a:tabLst>
                <a:tab pos="5830888" algn="l"/>
              </a:tabLst>
              <a:defRPr/>
            </a:pPr>
            <a:r>
              <a:rPr lang="de-CH" sz="2400" b="1" dirty="0" smtClean="0">
                <a:solidFill>
                  <a:schemeClr val="tx2"/>
                </a:solidFill>
              </a:rPr>
              <a:t>Stand Energieeffizienzmassnahmen auf Gemüsebaubetreiben, Ziele und Resultate, Wirtschaftliche Vorteile und Modelle für die Betriebe</a:t>
            </a:r>
            <a:endParaRPr lang="de-DE" sz="2400" b="1" dirty="0" smtClean="0">
              <a:solidFill>
                <a:schemeClr val="tx2"/>
              </a:solidFill>
            </a:endParaRPr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7548" y="1387252"/>
            <a:ext cx="4393276" cy="262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3552" y="2976922"/>
            <a:ext cx="4362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eck 9"/>
          <p:cNvSpPr/>
          <p:nvPr/>
        </p:nvSpPr>
        <p:spPr bwMode="auto">
          <a:xfrm>
            <a:off x="2055540" y="2971428"/>
            <a:ext cx="4536504" cy="457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 rot="16200000">
            <a:off x="232479" y="3236601"/>
            <a:ext cx="3816424" cy="457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 rot="16200000">
            <a:off x="4598681" y="3236600"/>
            <a:ext cx="3816424" cy="457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 rot="16200000">
            <a:off x="2402437" y="3308609"/>
            <a:ext cx="3816424" cy="457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Alternative Wärmeerzeugung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3352" y="1459260"/>
            <a:ext cx="99011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Heute wirtschaftliche und bewährte Alternativen:</a:t>
            </a:r>
          </a:p>
          <a:p>
            <a:pPr marL="449263" indent="-449263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Holzschnitzel- oder </a:t>
            </a:r>
            <a:r>
              <a:rPr lang="de-CH" sz="2800" dirty="0" err="1" smtClean="0">
                <a:latin typeface="+mn-lt"/>
              </a:rPr>
              <a:t>Pelletheizung</a:t>
            </a:r>
            <a:endParaRPr lang="de-CH" sz="2800" dirty="0" smtClean="0">
              <a:latin typeface="+mn-lt"/>
            </a:endParaRPr>
          </a:p>
          <a:p>
            <a:pPr marL="449263">
              <a:spcBef>
                <a:spcPts val="0"/>
              </a:spcBef>
              <a:buClr>
                <a:srgbClr val="FFC000"/>
              </a:buClr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wirtschaftlich bei Abschreibung über 15 Jahre, Ölpreis CHF 100.- und höher. Holzheizungen werden heute noch gefördert (Kantone, </a:t>
            </a:r>
            <a:r>
              <a:rPr lang="de-CH" dirty="0" err="1" smtClean="0">
                <a:latin typeface="+mn-lt"/>
              </a:rPr>
              <a:t>klik</a:t>
            </a:r>
            <a:r>
              <a:rPr lang="de-CH" dirty="0" smtClean="0">
                <a:latin typeface="+mn-lt"/>
              </a:rPr>
              <a:t>, Klimastiftung Schweiz). Bei weiter steigenden Ölpreisen wird die Förderung wegfallen.</a:t>
            </a:r>
          </a:p>
          <a:p>
            <a:pPr marL="449263" indent="-449263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sz="2800" dirty="0" smtClean="0">
                <a:latin typeface="Arial" pitchFamily="34" charset="0"/>
                <a:cs typeface="Arial" pitchFamily="34" charset="0"/>
              </a:rPr>
              <a:t>Grundwasser-Wärmepumpen</a:t>
            </a:r>
          </a:p>
          <a:p>
            <a:pPr marL="449263">
              <a:spcBef>
                <a:spcPts val="0"/>
              </a:spcBef>
              <a:buClr>
                <a:srgbClr val="FFC000"/>
              </a:buClr>
              <a:tabLst>
                <a:tab pos="3498850" algn="r"/>
              </a:tabLst>
            </a:pPr>
            <a:r>
              <a:rPr lang="de-CH" dirty="0" smtClean="0">
                <a:latin typeface="Arial" pitchFamily="34" charset="0"/>
                <a:cs typeface="Arial" pitchFamily="34" charset="0"/>
              </a:rPr>
              <a:t>wirtschaftlich bei langer Laufzeit, Förderhöhe nicht zu gross, Fassung evtl. schon vorhanden</a:t>
            </a:r>
          </a:p>
          <a:p>
            <a:pPr marL="449263">
              <a:spcBef>
                <a:spcPts val="0"/>
              </a:spcBef>
              <a:buClr>
                <a:srgbClr val="FFC000"/>
              </a:buClr>
              <a:tabLst>
                <a:tab pos="3498850" algn="r"/>
              </a:tabLst>
            </a:pPr>
            <a:endParaRPr lang="de-CH" dirty="0" smtClean="0">
              <a:latin typeface="+mn-lt"/>
            </a:endParaRPr>
          </a:p>
          <a:p>
            <a:pPr>
              <a:tabLst>
                <a:tab pos="3498850" algn="r"/>
              </a:tabLst>
            </a:pPr>
            <a:endParaRPr lang="de-CH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Alternative Wärmeerzeugung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3352" y="1459260"/>
            <a:ext cx="99011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Weitere Alternativen:</a:t>
            </a:r>
          </a:p>
          <a:p>
            <a:pPr marL="449263" indent="-449263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Fernwärme ab Kehrichtverbrennung oder Industrie</a:t>
            </a:r>
          </a:p>
          <a:p>
            <a:pPr marL="449263">
              <a:spcBef>
                <a:spcPts val="0"/>
              </a:spcBef>
              <a:buClr>
                <a:srgbClr val="FFC000"/>
              </a:buClr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Kostenfaktor Zuleitung ca. CHF 1‘000.-/m, Wärmepreis ist Verhandlungssache</a:t>
            </a:r>
          </a:p>
          <a:p>
            <a:pPr marL="449263" indent="-449263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sz="2800" dirty="0" smtClean="0">
                <a:latin typeface="Arial" pitchFamily="34" charset="0"/>
                <a:cs typeface="Arial" pitchFamily="34" charset="0"/>
              </a:rPr>
              <a:t>Tiefe Geothermie</a:t>
            </a:r>
          </a:p>
          <a:p>
            <a:pPr marL="449263">
              <a:spcBef>
                <a:spcPts val="0"/>
              </a:spcBef>
              <a:buClr>
                <a:srgbClr val="FFC000"/>
              </a:buClr>
              <a:tabLst>
                <a:tab pos="3498850" algn="r"/>
              </a:tabLst>
            </a:pPr>
            <a:r>
              <a:rPr lang="de-CH" dirty="0" smtClean="0">
                <a:latin typeface="Arial" pitchFamily="34" charset="0"/>
                <a:cs typeface="Arial" pitchFamily="34" charset="0"/>
              </a:rPr>
              <a:t>Minimale Betriebskosten bei erfolgreicher Bohrung</a:t>
            </a:r>
            <a:br>
              <a:rPr lang="de-CH" dirty="0" smtClean="0">
                <a:latin typeface="Arial" pitchFamily="34" charset="0"/>
                <a:cs typeface="Arial" pitchFamily="34" charset="0"/>
              </a:rPr>
            </a:br>
            <a:r>
              <a:rPr lang="de-CH" dirty="0" smtClean="0">
                <a:latin typeface="Arial" pitchFamily="34" charset="0"/>
                <a:cs typeface="Arial" pitchFamily="34" charset="0"/>
              </a:rPr>
              <a:t>Risiko eines 100% Fehlschlags, Risiken beim Bohren (</a:t>
            </a:r>
            <a:r>
              <a:rPr lang="de-CH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St. Gallen)</a:t>
            </a:r>
            <a:br>
              <a:rPr lang="de-CH" dirty="0" smtClean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de-CH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braucht Engagement der öffentlichen Hand</a:t>
            </a:r>
            <a:endParaRPr lang="de-CH" dirty="0" smtClean="0">
              <a:latin typeface="Arial" pitchFamily="34" charset="0"/>
              <a:cs typeface="Arial" pitchFamily="34" charset="0"/>
            </a:endParaRPr>
          </a:p>
          <a:p>
            <a:pPr marL="449263" indent="-449263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sz="2800" dirty="0" smtClean="0">
                <a:latin typeface="Arial" pitchFamily="34" charset="0"/>
                <a:cs typeface="Arial" pitchFamily="34" charset="0"/>
              </a:rPr>
              <a:t>Erdsonden</a:t>
            </a:r>
          </a:p>
          <a:p>
            <a:pPr marL="449263">
              <a:spcBef>
                <a:spcPts val="0"/>
              </a:spcBef>
              <a:buClr>
                <a:srgbClr val="FFC000"/>
              </a:buClr>
              <a:tabLst>
                <a:tab pos="3498850" algn="r"/>
              </a:tabLst>
            </a:pPr>
            <a:r>
              <a:rPr lang="de-CH" dirty="0" smtClean="0">
                <a:latin typeface="Arial" pitchFamily="34" charset="0"/>
                <a:cs typeface="Arial" pitchFamily="34" charset="0"/>
              </a:rPr>
              <a:t>Keine Alternative für Gewächshäuser, zu grosses </a:t>
            </a:r>
            <a:r>
              <a:rPr lang="de-CH" dirty="0" err="1" smtClean="0">
                <a:latin typeface="Arial" pitchFamily="34" charset="0"/>
                <a:cs typeface="Arial" pitchFamily="34" charset="0"/>
              </a:rPr>
              <a:t>Sondenfeld</a:t>
            </a:r>
            <a:r>
              <a:rPr lang="de-CH" dirty="0" smtClean="0">
                <a:latin typeface="Arial" pitchFamily="34" charset="0"/>
                <a:cs typeface="Arial" pitchFamily="34" charset="0"/>
              </a:rPr>
              <a:t> notwendig, sinnvoll bei Kombination heizen/kühlen (Verarbeitung/Verkauf)</a:t>
            </a:r>
          </a:p>
          <a:p>
            <a:pPr marL="449263">
              <a:spcBef>
                <a:spcPts val="0"/>
              </a:spcBef>
              <a:buClr>
                <a:srgbClr val="FFC000"/>
              </a:buClr>
              <a:tabLst>
                <a:tab pos="3498850" algn="r"/>
              </a:tabLst>
            </a:pPr>
            <a:endParaRPr lang="de-CH" dirty="0" smtClean="0">
              <a:latin typeface="+mn-lt"/>
            </a:endParaRPr>
          </a:p>
          <a:p>
            <a:pPr>
              <a:tabLst>
                <a:tab pos="3498850" algn="r"/>
              </a:tabLst>
            </a:pPr>
            <a:endParaRPr lang="de-CH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Angebote EnAW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3352" y="1404084"/>
            <a:ext cx="99011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  <a:tabLst>
                <a:tab pos="8520113" algn="r"/>
              </a:tabLst>
            </a:pPr>
            <a:r>
              <a:rPr lang="de-CH" sz="2800" dirty="0" smtClean="0">
                <a:latin typeface="+mn-lt"/>
              </a:rPr>
              <a:t>Grossbetriebe: </a:t>
            </a:r>
            <a:r>
              <a:rPr lang="de-CH" sz="2800" dirty="0" smtClean="0">
                <a:latin typeface="+mn-lt"/>
              </a:rPr>
              <a:t>Energie-Modell</a:t>
            </a:r>
          </a:p>
          <a:p>
            <a:pPr marL="449263" indent="-1588">
              <a:spcBef>
                <a:spcPts val="0"/>
              </a:spcBef>
              <a:buClr>
                <a:srgbClr val="FFC000"/>
              </a:buClr>
              <a:tabLst>
                <a:tab pos="8520113" algn="r"/>
              </a:tabLst>
            </a:pPr>
            <a:r>
              <a:rPr lang="de-CH" dirty="0" smtClean="0">
                <a:latin typeface="+mn-lt"/>
              </a:rPr>
              <a:t>Jahreskosten </a:t>
            </a:r>
            <a:r>
              <a:rPr lang="de-CH" dirty="0" smtClean="0">
                <a:latin typeface="+mn-lt"/>
              </a:rPr>
              <a:t>	CHF 6‘000</a:t>
            </a:r>
            <a:r>
              <a:rPr lang="de-CH" dirty="0" smtClean="0">
                <a:latin typeface="+mn-lt"/>
              </a:rPr>
              <a:t>.-</a:t>
            </a:r>
          </a:p>
          <a:p>
            <a:pPr marL="449263" indent="-1588">
              <a:spcBef>
                <a:spcPts val="0"/>
              </a:spcBef>
              <a:buClr>
                <a:srgbClr val="FFC000"/>
              </a:buClr>
              <a:tabLst>
                <a:tab pos="8520113" algn="r"/>
              </a:tabLst>
            </a:pPr>
            <a:r>
              <a:rPr lang="de-CH" dirty="0" smtClean="0">
                <a:latin typeface="+mn-lt"/>
              </a:rPr>
              <a:t>Möglichkeit </a:t>
            </a:r>
            <a:r>
              <a:rPr lang="de-CH" dirty="0" smtClean="0">
                <a:latin typeface="+mn-lt"/>
              </a:rPr>
              <a:t>der </a:t>
            </a:r>
            <a:r>
              <a:rPr lang="de-CH" dirty="0" smtClean="0">
                <a:latin typeface="+mn-lt"/>
              </a:rPr>
              <a:t>Abgabebefreiung</a:t>
            </a:r>
          </a:p>
          <a:p>
            <a:pPr marL="449263" indent="-1588">
              <a:spcBef>
                <a:spcPts val="0"/>
              </a:spcBef>
              <a:buClr>
                <a:srgbClr val="FFC000"/>
              </a:buClr>
              <a:tabLst>
                <a:tab pos="8520113" algn="r"/>
              </a:tabLst>
            </a:pPr>
            <a:r>
              <a:rPr lang="de-CH" dirty="0" smtClean="0">
                <a:latin typeface="+mn-lt"/>
              </a:rPr>
              <a:t>Verkauf </a:t>
            </a:r>
            <a:r>
              <a:rPr lang="de-CH" dirty="0" smtClean="0">
                <a:latin typeface="+mn-lt"/>
              </a:rPr>
              <a:t>von Bescheinigungen wenn Ziel übertroffen.</a:t>
            </a:r>
          </a:p>
          <a:p>
            <a:pPr marL="449263" indent="-449263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  <a:tabLst>
                <a:tab pos="8520113" algn="r"/>
              </a:tabLst>
            </a:pPr>
            <a:r>
              <a:rPr lang="de-CH" sz="2800" dirty="0" smtClean="0">
                <a:latin typeface="+mn-lt"/>
              </a:rPr>
              <a:t>Kleinere Betriebe: </a:t>
            </a:r>
            <a:r>
              <a:rPr lang="de-CH" sz="2800" dirty="0" smtClean="0">
                <a:latin typeface="+mn-lt"/>
              </a:rPr>
              <a:t>KMU-Modell</a:t>
            </a:r>
          </a:p>
          <a:p>
            <a:pPr marL="449263" indent="-1588">
              <a:spcBef>
                <a:spcPts val="0"/>
              </a:spcBef>
              <a:buClr>
                <a:srgbClr val="FFC000"/>
              </a:buClr>
              <a:tabLst>
                <a:tab pos="8520113" algn="r"/>
              </a:tabLst>
            </a:pPr>
            <a:r>
              <a:rPr lang="de-CH" dirty="0" smtClean="0">
                <a:latin typeface="+mn-lt"/>
              </a:rPr>
              <a:t>Jahreskosten</a:t>
            </a:r>
            <a:r>
              <a:rPr lang="de-CH" dirty="0" smtClean="0">
                <a:latin typeface="+mn-lt"/>
              </a:rPr>
              <a:t>	ab CHF 1‘000</a:t>
            </a:r>
            <a:r>
              <a:rPr lang="de-CH" dirty="0" smtClean="0">
                <a:latin typeface="+mn-lt"/>
              </a:rPr>
              <a:t>.-</a:t>
            </a:r>
          </a:p>
          <a:p>
            <a:pPr marL="449263" indent="-1588">
              <a:spcBef>
                <a:spcPts val="0"/>
              </a:spcBef>
              <a:buClr>
                <a:srgbClr val="FFC000"/>
              </a:buClr>
              <a:tabLst>
                <a:tab pos="8520113" algn="r"/>
              </a:tabLst>
            </a:pPr>
            <a:r>
              <a:rPr lang="de-CH" dirty="0" smtClean="0">
                <a:latin typeface="+mn-lt"/>
              </a:rPr>
              <a:t>Möglichkeit </a:t>
            </a:r>
            <a:r>
              <a:rPr lang="de-CH" dirty="0" smtClean="0">
                <a:latin typeface="+mn-lt"/>
              </a:rPr>
              <a:t>der </a:t>
            </a:r>
            <a:r>
              <a:rPr lang="de-CH" dirty="0" smtClean="0">
                <a:latin typeface="+mn-lt"/>
              </a:rPr>
              <a:t>Abgabebefreiung</a:t>
            </a:r>
          </a:p>
          <a:p>
            <a:pPr marL="449263" indent="-1588">
              <a:spcBef>
                <a:spcPts val="0"/>
              </a:spcBef>
              <a:buClr>
                <a:srgbClr val="FFC000"/>
              </a:buClr>
              <a:tabLst>
                <a:tab pos="8520113" algn="r"/>
              </a:tabLst>
            </a:pPr>
            <a:r>
              <a:rPr lang="de-CH" dirty="0" smtClean="0">
                <a:latin typeface="+mn-lt"/>
              </a:rPr>
              <a:t>Verkauf </a:t>
            </a:r>
            <a:r>
              <a:rPr lang="de-CH" dirty="0" smtClean="0">
                <a:latin typeface="+mn-lt"/>
              </a:rPr>
              <a:t>von Bescheinigungen </a:t>
            </a:r>
            <a:r>
              <a:rPr lang="de-CH" b="1" dirty="0" smtClean="0">
                <a:latin typeface="+mn-lt"/>
              </a:rPr>
              <a:t>nicht</a:t>
            </a:r>
            <a:r>
              <a:rPr lang="de-CH" dirty="0" smtClean="0">
                <a:latin typeface="+mn-lt"/>
              </a:rPr>
              <a:t> möglich</a:t>
            </a:r>
          </a:p>
          <a:p>
            <a:pPr marL="449263" indent="-449263">
              <a:spcBef>
                <a:spcPts val="1200"/>
              </a:spcBef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sz="2800" dirty="0" smtClean="0">
                <a:latin typeface="Arial" pitchFamily="34" charset="0"/>
                <a:cs typeface="Arial" pitchFamily="34" charset="0"/>
              </a:rPr>
              <a:t>Eine Zielvereinbarung der EnAW deckt in jedem Fall die Anforderungen des Bundes (CO</a:t>
            </a:r>
            <a:r>
              <a:rPr lang="de-CH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CH" sz="2800" dirty="0" smtClean="0">
                <a:latin typeface="Arial" pitchFamily="34" charset="0"/>
                <a:cs typeface="Arial" pitchFamily="34" charset="0"/>
              </a:rPr>
              <a:t>-Gesetz) und des Kantone (Grossverbraucher-Paragraph des Energiegesetzes) ab.</a:t>
            </a:r>
            <a:endParaRPr lang="de-CH" dirty="0" smtClean="0">
              <a:latin typeface="Arial" pitchFamily="34" charset="0"/>
              <a:cs typeface="Arial" pitchFamily="34" charset="0"/>
            </a:endParaRPr>
          </a:p>
          <a:p>
            <a:pPr marL="449263">
              <a:spcBef>
                <a:spcPts val="0"/>
              </a:spcBef>
              <a:buClr>
                <a:srgbClr val="FFC000"/>
              </a:buClr>
              <a:tabLst>
                <a:tab pos="3498850" algn="r"/>
              </a:tabLst>
            </a:pPr>
            <a:endParaRPr lang="de-CH" dirty="0" smtClean="0">
              <a:latin typeface="+mn-lt"/>
            </a:endParaRPr>
          </a:p>
          <a:p>
            <a:pPr>
              <a:tabLst>
                <a:tab pos="3498850" algn="r"/>
              </a:tabLst>
            </a:pPr>
            <a:endParaRPr lang="de-CH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0" name="Picture 6" descr="team 600px ne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423256"/>
            <a:ext cx="10591801" cy="4413251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Team Energie-Agentur</a:t>
            </a:r>
            <a:r>
              <a:rPr kumimoji="1" lang="de-DE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der Wirtschaft</a:t>
            </a:r>
            <a:endParaRPr kumimoji="1" lang="de-DE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8308" name="Picture 4" descr="enaw label 2013-2020 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7988" y="2467372"/>
            <a:ext cx="2571750" cy="390525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875713" algn="r"/>
              </a:tabLst>
            </a:pPr>
            <a:r>
              <a:rPr lang="de-DE" dirty="0" smtClean="0"/>
              <a:t>EM-Gruppe Gewächshäuser 	2002-12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de-CH"/>
          </a:p>
        </p:txBody>
      </p:sp>
      <p:sp>
        <p:nvSpPr>
          <p:cNvPr id="6" name="Textfeld 5"/>
          <p:cNvSpPr txBox="1"/>
          <p:nvPr/>
        </p:nvSpPr>
        <p:spPr>
          <a:xfrm>
            <a:off x="435360" y="1459260"/>
            <a:ext cx="98290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Thomas Grieder, Moderator</a:t>
            </a:r>
            <a:br>
              <a:rPr lang="de-CH" sz="2800" dirty="0" smtClean="0">
                <a:latin typeface="+mn-lt"/>
              </a:rPr>
            </a:br>
            <a:r>
              <a:rPr lang="de-CH" sz="2800" dirty="0" smtClean="0">
                <a:latin typeface="+mn-lt"/>
              </a:rPr>
              <a:t>Energie-Agentur der Wirtschaft ( EnAW)</a:t>
            </a:r>
          </a:p>
          <a:p>
            <a:pPr>
              <a:spcBef>
                <a:spcPts val="1200"/>
              </a:spcBef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Energie-Modell Gruppe Gewächshäuser D-CH: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gemeinsame Gruppe VSGP und </a:t>
            </a:r>
            <a:r>
              <a:rPr lang="de-CH" dirty="0" err="1" smtClean="0">
                <a:latin typeface="+mn-lt"/>
              </a:rPr>
              <a:t>JardinSuisse</a:t>
            </a:r>
            <a:endParaRPr lang="de-CH" dirty="0" smtClean="0">
              <a:latin typeface="+mn-lt"/>
            </a:endParaRP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Beginn Gruppenaufbau 2003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Start mit 14 Betrieben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Zuwachs auf 29 Betrieb per Ende 2012 </a:t>
            </a:r>
            <a:r>
              <a:rPr lang="de-CH" dirty="0" smtClean="0">
                <a:latin typeface="+mn-lt"/>
                <a:sym typeface="Wingdings" pitchFamily="2" charset="2"/>
              </a:rPr>
              <a:t> Abgabebefreiung 2008 bis 2012</a:t>
            </a:r>
            <a:endParaRPr lang="de-CH" dirty="0" smtClean="0">
              <a:latin typeface="+mn-lt"/>
            </a:endParaRP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Periode 2013 bis 2020 total 35 Betriebe, davon 24 Gemüse-</a:t>
            </a:r>
            <a:r>
              <a:rPr lang="de-CH" dirty="0" err="1" smtClean="0">
                <a:latin typeface="+mn-lt"/>
              </a:rPr>
              <a:t>produzenten</a:t>
            </a:r>
            <a:endParaRPr lang="de-CH" dirty="0" smtClean="0">
              <a:latin typeface="+mn-lt"/>
            </a:endParaRP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Daneben 130 kleinere Betriebe, vor allem </a:t>
            </a:r>
            <a:r>
              <a:rPr lang="de-CH" dirty="0" err="1" smtClean="0">
                <a:latin typeface="+mn-lt"/>
              </a:rPr>
              <a:t>JardinSuisse</a:t>
            </a:r>
            <a:r>
              <a:rPr lang="de-CH" dirty="0" smtClean="0">
                <a:latin typeface="+mn-lt"/>
              </a:rPr>
              <a:t>-Mitglieder mit vereinfachtem Verfahren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Weitere EM-Gruppe in der </a:t>
            </a:r>
            <a:r>
              <a:rPr lang="de-CH" dirty="0" err="1" smtClean="0">
                <a:latin typeface="+mn-lt"/>
              </a:rPr>
              <a:t>Romandie</a:t>
            </a:r>
            <a:endParaRPr lang="de-CH" dirty="0" smtClean="0">
              <a:latin typeface="+mn-lt"/>
            </a:endParaRPr>
          </a:p>
          <a:p>
            <a:pPr>
              <a:tabLst>
                <a:tab pos="3498850" algn="r"/>
              </a:tabLst>
            </a:pPr>
            <a:endParaRPr lang="de-CH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8875713" algn="r"/>
              </a:tabLst>
            </a:pPr>
            <a:r>
              <a:rPr lang="de-DE" dirty="0" smtClean="0"/>
              <a:t>EM-Gruppe Gewächshäuser 	2002-12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de-CH"/>
          </a:p>
        </p:txBody>
      </p:sp>
      <p:graphicFrame>
        <p:nvGraphicFramePr>
          <p:cNvPr id="13" name="Diagramm 12"/>
          <p:cNvGraphicFramePr>
            <a:graphicFrameLocks noGrp="1"/>
          </p:cNvGraphicFramePr>
          <p:nvPr/>
        </p:nvGraphicFramePr>
        <p:xfrm>
          <a:off x="435360" y="1495264"/>
          <a:ext cx="5184576" cy="388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5763952" y="1495264"/>
            <a:ext cx="45725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98850" algn="r"/>
              </a:tabLst>
            </a:pPr>
            <a:r>
              <a:rPr lang="de-CH" sz="2000" dirty="0" smtClean="0">
                <a:latin typeface="+mn-lt"/>
              </a:rPr>
              <a:t>Verbrauchszahlen 2012:</a:t>
            </a: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Wärme	190‘000‘000	</a:t>
            </a:r>
            <a:r>
              <a:rPr lang="de-CH" sz="2000" dirty="0" err="1" smtClean="0">
                <a:latin typeface="+mn-lt"/>
              </a:rPr>
              <a:t>kWh</a:t>
            </a:r>
            <a:r>
              <a:rPr lang="de-CH" sz="2000" dirty="0" smtClean="0">
                <a:latin typeface="+mn-lt"/>
              </a:rPr>
              <a:t/>
            </a:r>
            <a:br>
              <a:rPr lang="de-CH" sz="2000" dirty="0" smtClean="0">
                <a:latin typeface="+mn-lt"/>
              </a:rPr>
            </a:br>
            <a:r>
              <a:rPr lang="de-CH" sz="2000" dirty="0" err="1" smtClean="0">
                <a:latin typeface="+mn-lt"/>
              </a:rPr>
              <a:t>entspr</a:t>
            </a:r>
            <a:r>
              <a:rPr lang="de-CH" sz="2000" dirty="0" smtClean="0">
                <a:latin typeface="+mn-lt"/>
              </a:rPr>
              <a:t>. Heizöl	19‘000‘000	Mio. Liter</a:t>
            </a:r>
            <a:br>
              <a:rPr lang="de-CH" sz="2000" dirty="0" smtClean="0">
                <a:latin typeface="+mn-lt"/>
              </a:rPr>
            </a:br>
            <a:r>
              <a:rPr lang="de-CH" sz="2000" dirty="0" smtClean="0">
                <a:latin typeface="+mn-lt"/>
              </a:rPr>
              <a:t>resp. Erdgas	19‘000‘000	m3</a:t>
            </a: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Strom	24‘000‘000	</a:t>
            </a:r>
            <a:r>
              <a:rPr lang="de-CH" sz="2000" dirty="0" err="1" smtClean="0">
                <a:latin typeface="+mn-lt"/>
              </a:rPr>
              <a:t>kWh</a:t>
            </a:r>
            <a:r>
              <a:rPr lang="de-CH" sz="2000" dirty="0" smtClean="0">
                <a:latin typeface="+mn-lt"/>
              </a:rPr>
              <a:t/>
            </a:r>
            <a:br>
              <a:rPr lang="de-CH" sz="2000" dirty="0" smtClean="0">
                <a:latin typeface="+mn-lt"/>
              </a:rPr>
            </a:br>
            <a:endParaRPr lang="de-CH" sz="2000" dirty="0" smtClean="0">
              <a:latin typeface="+mn-lt"/>
            </a:endParaRP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Einsparungen</a:t>
            </a: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Wärme	51‘000‘000	</a:t>
            </a:r>
            <a:r>
              <a:rPr lang="de-CH" sz="2000" dirty="0" err="1" smtClean="0">
                <a:latin typeface="+mn-lt"/>
              </a:rPr>
              <a:t>kWh</a:t>
            </a:r>
            <a:r>
              <a:rPr lang="de-CH" sz="2000" dirty="0" smtClean="0">
                <a:latin typeface="+mn-lt"/>
              </a:rPr>
              <a:t/>
            </a:r>
            <a:br>
              <a:rPr lang="de-CH" sz="2000" dirty="0" smtClean="0">
                <a:latin typeface="+mn-lt"/>
              </a:rPr>
            </a:br>
            <a:r>
              <a:rPr lang="de-CH" sz="2000" dirty="0" err="1" smtClean="0">
                <a:latin typeface="+mn-lt"/>
              </a:rPr>
              <a:t>entspr</a:t>
            </a:r>
            <a:r>
              <a:rPr lang="de-CH" sz="2000" dirty="0" smtClean="0">
                <a:latin typeface="+mn-lt"/>
              </a:rPr>
              <a:t>. Heizöl	5‘100‘000	Liter</a:t>
            </a:r>
            <a:br>
              <a:rPr lang="de-CH" sz="2000" dirty="0" smtClean="0">
                <a:latin typeface="+mn-lt"/>
              </a:rPr>
            </a:br>
            <a:r>
              <a:rPr lang="de-CH" sz="2000" dirty="0" smtClean="0">
                <a:latin typeface="+mn-lt"/>
              </a:rPr>
              <a:t>resp.	27%</a:t>
            </a: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Strom	410‘000	</a:t>
            </a:r>
            <a:r>
              <a:rPr lang="de-CH" sz="2000" dirty="0" err="1" smtClean="0">
                <a:latin typeface="+mn-lt"/>
              </a:rPr>
              <a:t>kWh</a:t>
            </a:r>
            <a:endParaRPr lang="de-CH" sz="2000" dirty="0" smtClean="0">
              <a:latin typeface="+mn-lt"/>
            </a:endParaRP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resp.	2%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de-CH"/>
          </a:p>
        </p:txBody>
      </p:sp>
      <p:graphicFrame>
        <p:nvGraphicFramePr>
          <p:cNvPr id="5" name="Diagramm 4"/>
          <p:cNvGraphicFramePr>
            <a:graphicFrameLocks noGrp="1"/>
          </p:cNvGraphicFramePr>
          <p:nvPr/>
        </p:nvGraphicFramePr>
        <p:xfrm>
          <a:off x="687388" y="1567272"/>
          <a:ext cx="4646612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763952" y="1495264"/>
            <a:ext cx="4572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98850" algn="r"/>
              </a:tabLst>
            </a:pPr>
            <a:r>
              <a:rPr lang="de-CH" sz="2000" dirty="0" smtClean="0">
                <a:latin typeface="+mn-lt"/>
              </a:rPr>
              <a:t>Verbrauchszahlen 2012:</a:t>
            </a: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CO</a:t>
            </a:r>
            <a:r>
              <a:rPr lang="de-CH" sz="2000" baseline="-25000" dirty="0" smtClean="0">
                <a:latin typeface="+mn-lt"/>
              </a:rPr>
              <a:t>2</a:t>
            </a:r>
            <a:r>
              <a:rPr lang="de-CH" sz="2000" dirty="0" smtClean="0">
                <a:latin typeface="+mn-lt"/>
              </a:rPr>
              <a:t>-Emissionen	35‘000	Tonnen</a:t>
            </a:r>
          </a:p>
          <a:p>
            <a:pPr>
              <a:tabLst>
                <a:tab pos="3228975" algn="r"/>
                <a:tab pos="3322638" algn="l"/>
              </a:tabLst>
            </a:pPr>
            <a:endParaRPr lang="de-CH" sz="2000" dirty="0" smtClean="0">
              <a:latin typeface="+mn-lt"/>
            </a:endParaRP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Einsparungen</a:t>
            </a: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CO</a:t>
            </a:r>
            <a:r>
              <a:rPr lang="de-CH" sz="2000" baseline="-25000" dirty="0" smtClean="0">
                <a:latin typeface="+mn-lt"/>
              </a:rPr>
              <a:t>2</a:t>
            </a:r>
            <a:r>
              <a:rPr lang="de-CH" sz="2000" dirty="0" smtClean="0">
                <a:latin typeface="+mn-lt"/>
              </a:rPr>
              <a:t>	18‘000	Tonnen</a:t>
            </a:r>
          </a:p>
          <a:p>
            <a:pPr>
              <a:tabLst>
                <a:tab pos="3228975" algn="r"/>
                <a:tab pos="3322638" algn="l"/>
              </a:tabLst>
            </a:pPr>
            <a:r>
              <a:rPr lang="de-CH" sz="2000" dirty="0" smtClean="0">
                <a:latin typeface="+mn-lt"/>
              </a:rPr>
              <a:t>resp.	34%</a:t>
            </a:r>
            <a:endParaRPr lang="de-CH" sz="2000" dirty="0"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EM-Gruppe Gewächshäuser 	2002-12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63352" y="1459260"/>
            <a:ext cx="99011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Wichtigste Massnahmen: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Einbau von Energieschirmen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Seitenwände mit Noppenfolie dämmen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Einbau resp. Erneuerung von Klimacomputern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Klimasteuerung verfeinern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Ersatzneubauten resp. Erweiterungen (alte Häuser „herunterfahren“)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Ersatz von veralteten Kesselanlagen</a:t>
            </a:r>
          </a:p>
          <a:p>
            <a:pPr marL="444500" indent="-444500">
              <a:buClr>
                <a:srgbClr val="FFC000"/>
              </a:buClr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Substitution: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Anschluss ans Erdgasnetz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Einbau von Abgaswärmetauscher und CO</a:t>
            </a:r>
            <a:r>
              <a:rPr lang="de-CH" baseline="-25000" dirty="0" smtClean="0">
                <a:latin typeface="+mn-lt"/>
              </a:rPr>
              <a:t>2</a:t>
            </a:r>
            <a:r>
              <a:rPr lang="de-CH" dirty="0" smtClean="0">
                <a:latin typeface="+mn-lt"/>
              </a:rPr>
              <a:t>-Einblasung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Bau von Holzheizungen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Anschluss an Fernwärmenetze (Kehrichtverbrennung, Industrie)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Bau von Grundwasser-Wärmepumpen</a:t>
            </a:r>
          </a:p>
          <a:p>
            <a:pPr>
              <a:tabLst>
                <a:tab pos="3498850" algn="r"/>
              </a:tabLst>
            </a:pPr>
            <a:endParaRPr lang="de-CH" sz="2000" dirty="0"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EM-Gruppe Gewächshäuser 	2002-12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35360" y="1279240"/>
            <a:ext cx="9577064" cy="6442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Zukünftige Massnahmen: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Einbau von </a:t>
            </a:r>
            <a:r>
              <a:rPr lang="de-CH" b="1" u="sng" dirty="0" smtClean="0">
                <a:latin typeface="+mn-lt"/>
              </a:rPr>
              <a:t>zweiten</a:t>
            </a:r>
            <a:r>
              <a:rPr lang="de-CH" dirty="0" smtClean="0">
                <a:latin typeface="+mn-lt"/>
              </a:rPr>
              <a:t> Energieschirmen bei intensiver Produktion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Weitere Ersatzbauten, Wegfall von alten Gysi- und </a:t>
            </a:r>
            <a:r>
              <a:rPr lang="de-CH" dirty="0" err="1" smtClean="0">
                <a:latin typeface="+mn-lt"/>
              </a:rPr>
              <a:t>Venlohäusern</a:t>
            </a:r>
            <a:r>
              <a:rPr lang="de-CH" dirty="0" smtClean="0">
                <a:latin typeface="+mn-lt"/>
              </a:rPr>
              <a:t> (resp. extensivere Nutzung)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Weitere Substitution von Heizöl durch Erdgas und erneuerbare Energien</a:t>
            </a:r>
            <a:br>
              <a:rPr lang="de-CH" dirty="0" smtClean="0">
                <a:latin typeface="+mn-lt"/>
              </a:rPr>
            </a:br>
            <a:r>
              <a:rPr lang="de-CH" dirty="0" smtClean="0">
                <a:latin typeface="+mn-lt"/>
                <a:sym typeface="Wingdings" pitchFamily="2" charset="2"/>
              </a:rPr>
              <a:t> Holz und andere Biomasse</a:t>
            </a:r>
            <a:br>
              <a:rPr lang="de-CH" dirty="0" smtClean="0">
                <a:latin typeface="+mn-lt"/>
                <a:sym typeface="Wingdings" pitchFamily="2" charset="2"/>
              </a:rPr>
            </a:br>
            <a:r>
              <a:rPr lang="de-CH" dirty="0" smtClean="0">
                <a:latin typeface="+mn-lt"/>
                <a:sym typeface="Wingdings" pitchFamily="2" charset="2"/>
              </a:rPr>
              <a:t> Grundwasser-Wärmepumpen</a:t>
            </a:r>
            <a:br>
              <a:rPr lang="de-CH" dirty="0" smtClean="0">
                <a:latin typeface="+mn-lt"/>
                <a:sym typeface="Wingdings" pitchFamily="2" charset="2"/>
              </a:rPr>
            </a:br>
            <a:r>
              <a:rPr lang="de-CH" dirty="0" smtClean="0">
                <a:latin typeface="+mn-lt"/>
                <a:sym typeface="Wingdings" pitchFamily="2" charset="2"/>
              </a:rPr>
              <a:t> Geothermie?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  <a:sym typeface="Wingdings" pitchFamily="2" charset="2"/>
              </a:rPr>
              <a:t>Neubauten bei </a:t>
            </a:r>
            <a:r>
              <a:rPr lang="de-CH" dirty="0" err="1" smtClean="0">
                <a:latin typeface="+mn-lt"/>
                <a:sym typeface="Wingdings" pitchFamily="2" charset="2"/>
              </a:rPr>
              <a:t>Abwärmequellen</a:t>
            </a:r>
            <a:r>
              <a:rPr lang="de-CH" dirty="0" smtClean="0">
                <a:latin typeface="+mn-lt"/>
                <a:sym typeface="Wingdings" pitchFamily="2" charset="2"/>
              </a:rPr>
              <a:t>  Betrieb Meier Hinwil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  <a:sym typeface="Wingdings" pitchFamily="2" charset="2"/>
              </a:rPr>
              <a:t>Hochtechnisierte Anlagen nur bei sehr intensiver Produktion </a:t>
            </a:r>
            <a:r>
              <a:rPr lang="de-CH" dirty="0" err="1" smtClean="0">
                <a:latin typeface="+mn-lt"/>
                <a:sym typeface="Wingdings" pitchFamily="2" charset="2"/>
              </a:rPr>
              <a:t>wirt-schaftlich</a:t>
            </a:r>
            <a:r>
              <a:rPr lang="de-CH" dirty="0" smtClean="0">
                <a:latin typeface="+mn-lt"/>
                <a:sym typeface="Wingdings" pitchFamily="2" charset="2"/>
              </a:rPr>
              <a:t> (Stichwort „geschlossenes Gewächshaus“, Belüftung unter dem Schirm etc.)</a:t>
            </a:r>
            <a:endParaRPr lang="de-CH" dirty="0" smtClean="0">
              <a:latin typeface="+mn-lt"/>
            </a:endParaRP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Gegensatz: Ertragssteigerung </a:t>
            </a:r>
            <a:r>
              <a:rPr lang="de-CH" dirty="0" smtClean="0">
                <a:latin typeface="+mn-lt"/>
                <a:sym typeface="Wingdings" pitchFamily="2" charset="2"/>
              </a:rPr>
              <a:t> „Kultivieren mit der Sonne“, abhängig von lokalen Vorteilen (Energiepreise)</a:t>
            </a:r>
            <a:endParaRPr lang="de-CH" dirty="0" smtClean="0">
              <a:latin typeface="+mn-lt"/>
            </a:endParaRP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Ø"/>
              <a:tabLst>
                <a:tab pos="3498850" algn="r"/>
              </a:tabLst>
            </a:pPr>
            <a:endParaRPr lang="de-CH" dirty="0" smtClean="0">
              <a:latin typeface="+mn-lt"/>
            </a:endParaRPr>
          </a:p>
          <a:p>
            <a:pPr>
              <a:tabLst>
                <a:tab pos="3498850" algn="r"/>
              </a:tabLst>
            </a:pPr>
            <a:endParaRPr lang="de-CH" sz="2000" dirty="0"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Gewächshäuser 	Ausblick 2013-20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43881" y="1495264"/>
            <a:ext cx="95770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buClr>
                <a:srgbClr val="FFC000"/>
              </a:buClr>
              <a:buFont typeface="Wingdings" pitchFamily="2" charset="2"/>
              <a:buChar char="§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Kombinierte Strom- und Wärmeproduktion bei Gewächshäusern grundsätzlich sinnvoll </a:t>
            </a:r>
            <a:r>
              <a:rPr lang="de-CH" dirty="0" smtClean="0">
                <a:latin typeface="+mn-lt"/>
                <a:sym typeface="Wingdings" pitchFamily="2" charset="2"/>
              </a:rPr>
              <a:t> Wärme kann über eine lange Periode genutzt werden.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§"/>
              <a:tabLst>
                <a:tab pos="3498850" algn="r"/>
              </a:tabLst>
            </a:pPr>
            <a:r>
              <a:rPr lang="de-CH" dirty="0" smtClean="0">
                <a:latin typeface="+mn-lt"/>
                <a:sym typeface="Wingdings" pitchFamily="2" charset="2"/>
              </a:rPr>
              <a:t>Stromproduktion ist immer viel grösser als Eigenbedarf des Betriebs  Grossteil des Stroms muss verkauft werden.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§"/>
              <a:tabLst>
                <a:tab pos="3498850" algn="r"/>
              </a:tabLst>
            </a:pPr>
            <a:r>
              <a:rPr lang="de-CH" dirty="0" smtClean="0">
                <a:latin typeface="+mn-lt"/>
                <a:sym typeface="Wingdings" pitchFamily="2" charset="2"/>
              </a:rPr>
              <a:t>Gas-BHKW heute nicht wirtschaftlich, Vergütung für produzierten Strom müsste 11 bis 17 </a:t>
            </a:r>
            <a:r>
              <a:rPr lang="de-CH" dirty="0" err="1" smtClean="0">
                <a:latin typeface="+mn-lt"/>
                <a:sym typeface="Wingdings" pitchFamily="2" charset="2"/>
              </a:rPr>
              <a:t>Rp</a:t>
            </a:r>
            <a:r>
              <a:rPr lang="de-CH" dirty="0" smtClean="0">
                <a:latin typeface="+mn-lt"/>
                <a:sym typeface="Wingdings" pitchFamily="2" charset="2"/>
              </a:rPr>
              <a:t>./</a:t>
            </a:r>
            <a:r>
              <a:rPr lang="de-CH" dirty="0" err="1" smtClean="0">
                <a:latin typeface="+mn-lt"/>
                <a:sym typeface="Wingdings" pitchFamily="2" charset="2"/>
              </a:rPr>
              <a:t>kWh</a:t>
            </a:r>
            <a:r>
              <a:rPr lang="de-CH" dirty="0" smtClean="0">
                <a:latin typeface="+mn-lt"/>
                <a:sym typeface="Wingdings" pitchFamily="2" charset="2"/>
              </a:rPr>
              <a:t> betragen (je nach Grösse der Anlage). Tatsächliche Vergütung heute ca. 7 </a:t>
            </a:r>
            <a:r>
              <a:rPr lang="de-CH" dirty="0" err="1" smtClean="0">
                <a:latin typeface="+mn-lt"/>
                <a:sym typeface="Wingdings" pitchFamily="2" charset="2"/>
              </a:rPr>
              <a:t>Rp</a:t>
            </a:r>
            <a:r>
              <a:rPr lang="de-CH" dirty="0" smtClean="0">
                <a:latin typeface="+mn-lt"/>
                <a:sym typeface="Wingdings" pitchFamily="2" charset="2"/>
              </a:rPr>
              <a:t>./</a:t>
            </a:r>
            <a:r>
              <a:rPr lang="de-CH" dirty="0" err="1" smtClean="0">
                <a:latin typeface="+mn-lt"/>
                <a:sym typeface="Wingdings" pitchFamily="2" charset="2"/>
              </a:rPr>
              <a:t>kWh</a:t>
            </a:r>
            <a:r>
              <a:rPr lang="de-CH" dirty="0" smtClean="0">
                <a:latin typeface="+mn-lt"/>
                <a:sym typeface="Wingdings" pitchFamily="2" charset="2"/>
              </a:rPr>
              <a:t>.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§"/>
              <a:tabLst>
                <a:tab pos="3498850" algn="r"/>
              </a:tabLst>
            </a:pPr>
            <a:r>
              <a:rPr lang="de-CH" dirty="0" smtClean="0">
                <a:latin typeface="+mn-lt"/>
                <a:sym typeface="Wingdings" pitchFamily="2" charset="2"/>
              </a:rPr>
              <a:t>Strom aus Biomasse (Biogas oder Holzvergasung) wird über KEV kostendeckend abgegolten. </a:t>
            </a:r>
            <a:r>
              <a:rPr lang="de-CH" b="1" dirty="0" smtClean="0">
                <a:latin typeface="+mn-lt"/>
                <a:sym typeface="Wingdings" pitchFamily="2" charset="2"/>
              </a:rPr>
              <a:t>Aber:</a:t>
            </a:r>
            <a:r>
              <a:rPr lang="de-CH" dirty="0" smtClean="0">
                <a:latin typeface="+mn-lt"/>
                <a:sym typeface="Wingdings" pitchFamily="2" charset="2"/>
              </a:rPr>
              <a:t> KEV Warteliste kann mit bestehender Gesetzgebung nicht mehr abgearbeitet werden.</a:t>
            </a:r>
            <a:endParaRPr lang="de-CH" sz="2800" dirty="0" smtClean="0">
              <a:latin typeface="+mn-lt"/>
              <a:sym typeface="Wingdings" pitchFamily="2" charset="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Wärme-Kraft-Kopplung (WKK,</a:t>
            </a:r>
            <a:r>
              <a:rPr kumimoji="1" lang="de-DE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BHKW)</a:t>
            </a:r>
            <a:endParaRPr kumimoji="1" lang="de-DE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tabLst>
                <a:tab pos="8875713" algn="r"/>
              </a:tabLst>
              <a:defRPr/>
            </a:pPr>
            <a:r>
              <a:rPr lang="de-DE" dirty="0" smtClean="0"/>
              <a:t>Wärme-Kraft-Kopplung (WKK, BHKW)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de-CH"/>
          </a:p>
        </p:txBody>
      </p:sp>
      <p:graphicFrame>
        <p:nvGraphicFramePr>
          <p:cNvPr id="13" name="Chart 4"/>
          <p:cNvGraphicFramePr>
            <a:graphicFrameLocks/>
          </p:cNvGraphicFramePr>
          <p:nvPr/>
        </p:nvGraphicFramePr>
        <p:xfrm>
          <a:off x="687388" y="1531268"/>
          <a:ext cx="91810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099656" y="775184"/>
            <a:ext cx="7272808" cy="224676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de-CH" sz="2000" dirty="0" smtClean="0">
              <a:latin typeface="+mn-lt"/>
            </a:endParaRPr>
          </a:p>
          <a:p>
            <a:endParaRPr lang="de-CH" sz="2000" dirty="0" smtClean="0"/>
          </a:p>
          <a:p>
            <a:endParaRPr lang="de-CH" sz="2000" dirty="0" smtClean="0">
              <a:latin typeface="+mn-lt"/>
            </a:endParaRPr>
          </a:p>
          <a:p>
            <a:endParaRPr lang="de-CH" sz="2000" dirty="0" smtClean="0"/>
          </a:p>
          <a:p>
            <a:endParaRPr lang="de-CH" sz="2000" dirty="0" smtClean="0">
              <a:latin typeface="+mn-lt"/>
            </a:endParaRPr>
          </a:p>
          <a:p>
            <a:endParaRPr lang="de-CH" sz="2000" dirty="0" smtClean="0"/>
          </a:p>
          <a:p>
            <a:endParaRPr lang="de-CH" sz="2000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135660" y="775184"/>
            <a:ext cx="7272808" cy="224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CH" sz="2000" dirty="0" smtClean="0">
                <a:latin typeface="+mn-lt"/>
              </a:rPr>
              <a:t>Beispiel Grossanlage:</a:t>
            </a:r>
          </a:p>
          <a:p>
            <a:r>
              <a:rPr lang="de-CH" sz="2000" dirty="0" smtClean="0">
                <a:latin typeface="+mn-lt"/>
              </a:rPr>
              <a:t>2‘000 </a:t>
            </a:r>
            <a:r>
              <a:rPr lang="de-CH" sz="2000" dirty="0" err="1" smtClean="0">
                <a:latin typeface="+mn-lt"/>
              </a:rPr>
              <a:t>kW</a:t>
            </a:r>
            <a:r>
              <a:rPr lang="de-CH" sz="2000" dirty="0" smtClean="0">
                <a:latin typeface="+mn-lt"/>
              </a:rPr>
              <a:t> elektrische Leistung, 2‘100 </a:t>
            </a:r>
            <a:r>
              <a:rPr lang="de-CH" sz="2000" dirty="0" err="1" smtClean="0">
                <a:latin typeface="+mn-lt"/>
              </a:rPr>
              <a:t>kW</a:t>
            </a:r>
            <a:r>
              <a:rPr lang="de-CH" sz="2000" dirty="0" smtClean="0">
                <a:latin typeface="+mn-lt"/>
              </a:rPr>
              <a:t> Heizleistung</a:t>
            </a:r>
          </a:p>
          <a:p>
            <a:r>
              <a:rPr lang="de-CH" sz="2000" dirty="0" smtClean="0"/>
              <a:t>Wärmeproduktion 15‘000 </a:t>
            </a:r>
            <a:r>
              <a:rPr lang="de-CH" sz="2000" dirty="0" err="1" smtClean="0"/>
              <a:t>MWh</a:t>
            </a:r>
            <a:r>
              <a:rPr lang="de-CH" sz="2000" dirty="0" smtClean="0"/>
              <a:t> , </a:t>
            </a:r>
            <a:r>
              <a:rPr lang="de-CH" sz="2000" dirty="0" err="1" smtClean="0"/>
              <a:t>entspr</a:t>
            </a:r>
            <a:r>
              <a:rPr lang="de-CH" sz="2000" dirty="0" smtClean="0"/>
              <a:t>. 1‘500‘000 Liter Heizöl</a:t>
            </a:r>
          </a:p>
          <a:p>
            <a:r>
              <a:rPr lang="de-CH" sz="2000" dirty="0" smtClean="0"/>
              <a:t>Deckt 50% des Wärmebedarfs der Gewächshäuser</a:t>
            </a:r>
          </a:p>
          <a:p>
            <a:r>
              <a:rPr lang="de-CH" sz="2000" dirty="0" smtClean="0">
                <a:latin typeface="+mn-lt"/>
              </a:rPr>
              <a:t>Stromproduktion 14‘000‘000 </a:t>
            </a:r>
            <a:r>
              <a:rPr lang="de-CH" sz="2000" dirty="0" err="1" smtClean="0">
                <a:latin typeface="+mn-lt"/>
              </a:rPr>
              <a:t>kWh</a:t>
            </a:r>
            <a:endParaRPr lang="de-CH" sz="2000" dirty="0" smtClean="0">
              <a:latin typeface="+mn-lt"/>
            </a:endParaRPr>
          </a:p>
          <a:p>
            <a:r>
              <a:rPr lang="de-CH" sz="2000" dirty="0" smtClean="0"/>
              <a:t>Eigenbedarf des Betriebs nur 2‘000‘000 </a:t>
            </a:r>
            <a:r>
              <a:rPr lang="de-CH" sz="2000" dirty="0" err="1" smtClean="0"/>
              <a:t>kWh</a:t>
            </a:r>
            <a:r>
              <a:rPr lang="de-CH" sz="2000" dirty="0" smtClean="0"/>
              <a:t> </a:t>
            </a:r>
            <a:r>
              <a:rPr lang="de-CH" sz="2000" dirty="0" smtClean="0">
                <a:sym typeface="Wingdings" pitchFamily="2" charset="2"/>
              </a:rPr>
              <a:t> 86% der Produktion müssen verkauft werden.</a:t>
            </a:r>
            <a:endParaRPr lang="de-CH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35360" y="1531268"/>
            <a:ext cx="97570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4500" indent="-444500">
              <a:buClr>
                <a:srgbClr val="FFC000"/>
              </a:buClr>
              <a:tabLst>
                <a:tab pos="3498850" algn="r"/>
              </a:tabLst>
            </a:pPr>
            <a:r>
              <a:rPr lang="de-CH" sz="2800" dirty="0" smtClean="0">
                <a:latin typeface="+mn-lt"/>
              </a:rPr>
              <a:t>Energiestrategie 2050: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§"/>
              <a:tabLst>
                <a:tab pos="3498850" algn="r"/>
              </a:tabLst>
            </a:pPr>
            <a:r>
              <a:rPr lang="de-CH" dirty="0" smtClean="0">
                <a:latin typeface="+mn-lt"/>
              </a:rPr>
              <a:t>Neuausrichtung KEV </a:t>
            </a:r>
            <a:r>
              <a:rPr lang="de-CH" dirty="0" smtClean="0">
                <a:latin typeface="+mn-lt"/>
                <a:sym typeface="Wingdings" pitchFamily="2" charset="2"/>
              </a:rPr>
              <a:t> Biomasse-Anlagen kommen wieder zum Zug</a:t>
            </a: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§"/>
              <a:tabLst>
                <a:tab pos="3498850" algn="r"/>
              </a:tabLst>
            </a:pPr>
            <a:r>
              <a:rPr lang="de-CH" dirty="0" smtClean="0">
                <a:latin typeface="+mn-lt"/>
                <a:sym typeface="Wingdings" pitchFamily="2" charset="2"/>
              </a:rPr>
              <a:t>Fossile WKK-Anlagen: </a:t>
            </a:r>
            <a:br>
              <a:rPr lang="de-CH" dirty="0" smtClean="0">
                <a:latin typeface="+mn-lt"/>
                <a:sym typeface="Wingdings" pitchFamily="2" charset="2"/>
              </a:rPr>
            </a:br>
            <a:r>
              <a:rPr lang="de-CH" dirty="0" smtClean="0">
                <a:latin typeface="+mn-lt"/>
                <a:sym typeface="Wingdings" pitchFamily="2" charset="2"/>
              </a:rPr>
              <a:t> Teilbefreiung von der CO</a:t>
            </a:r>
            <a:r>
              <a:rPr lang="de-CH" baseline="-25000" dirty="0" smtClean="0">
                <a:latin typeface="+mn-lt"/>
                <a:sym typeface="Wingdings" pitchFamily="2" charset="2"/>
              </a:rPr>
              <a:t>2</a:t>
            </a:r>
            <a:r>
              <a:rPr lang="de-CH" dirty="0" smtClean="0">
                <a:latin typeface="+mn-lt"/>
                <a:sym typeface="Wingdings" pitchFamily="2" charset="2"/>
              </a:rPr>
              <a:t>-Abgabe</a:t>
            </a:r>
            <a:br>
              <a:rPr lang="de-CH" dirty="0" smtClean="0">
                <a:latin typeface="+mn-lt"/>
                <a:sym typeface="Wingdings" pitchFamily="2" charset="2"/>
              </a:rPr>
            </a:br>
            <a:r>
              <a:rPr lang="de-CH" dirty="0" smtClean="0">
                <a:latin typeface="+mn-lt"/>
                <a:sym typeface="Wingdings" pitchFamily="2" charset="2"/>
              </a:rPr>
              <a:t> Netzbetreiber müssen den Strom „angemessen“ vergüten</a:t>
            </a:r>
          </a:p>
          <a:p>
            <a:pPr>
              <a:spcBef>
                <a:spcPts val="1200"/>
              </a:spcBef>
              <a:buClr>
                <a:srgbClr val="FFC000"/>
              </a:buClr>
              <a:tabLst>
                <a:tab pos="3498850" algn="r"/>
              </a:tabLst>
            </a:pPr>
            <a:r>
              <a:rPr lang="de-CH" sz="2800" dirty="0" smtClean="0">
                <a:latin typeface="+mn-lt"/>
                <a:sym typeface="Wingdings" pitchFamily="2" charset="2"/>
              </a:rPr>
              <a:t>Randbedingungen verändern sich evtl. zu Gunsten der WKK-Anlagen. Botschaft des UVEK ans Parlament am 4.9.2013. Entscheid im Parlament noch vor Ende 2013?</a:t>
            </a:r>
            <a:endParaRPr lang="de-CH" sz="2800" dirty="0" smtClean="0">
              <a:latin typeface="+mn-lt"/>
            </a:endParaRP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§"/>
              <a:tabLst>
                <a:tab pos="3498850" algn="r"/>
              </a:tabLst>
            </a:pPr>
            <a:endParaRPr lang="de-CH" dirty="0" smtClean="0">
              <a:latin typeface="+mn-lt"/>
              <a:sym typeface="Wingdings" pitchFamily="2" charset="2"/>
            </a:endParaRPr>
          </a:p>
          <a:p>
            <a:pPr marL="444500" indent="-444500">
              <a:buClr>
                <a:srgbClr val="FFC000"/>
              </a:buClr>
              <a:buFont typeface="Wingdings" pitchFamily="2" charset="2"/>
              <a:buChar char="§"/>
              <a:tabLst>
                <a:tab pos="3498850" algn="r"/>
              </a:tabLst>
            </a:pPr>
            <a:endParaRPr lang="de-CH" sz="2800" dirty="0" smtClean="0">
              <a:latin typeface="+mn-lt"/>
              <a:sym typeface="Wingdings" pitchFamily="2" charset="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7388" y="271128"/>
            <a:ext cx="928528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10191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5713" algn="r"/>
              </a:tabLst>
              <a:defRPr/>
            </a:pPr>
            <a:r>
              <a:rPr kumimoji="1" lang="de-D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Wärme-Kraft-Kopplung (WKK,</a:t>
            </a:r>
            <a:r>
              <a:rPr kumimoji="1" lang="de-DE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BHKW)</a:t>
            </a:r>
            <a:endParaRPr kumimoji="1" lang="de-DE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lie-qu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lie-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olie-qu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-qu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-qu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-quer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-quer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lie-quer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lie-quer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HD:Programme:Microsoft Office 2001:Vorlagen: EnAW:Folie-quer.ppt</Template>
  <TotalTime>0</TotalTime>
  <Words>535</Words>
  <Application>Microsoft Office PowerPoint</Application>
  <PresentationFormat>Benutzerdefiniert</PresentationFormat>
  <Paragraphs>130</Paragraphs>
  <Slides>13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Folie-quer</vt:lpstr>
      <vt:lpstr>Dokument</vt:lpstr>
      <vt:lpstr>Konferenz der kantonalen Fachstellen Gemüse</vt:lpstr>
      <vt:lpstr>EM-Gruppe Gewächshäuser  2002-12</vt:lpstr>
      <vt:lpstr>EM-Gruppe Gewächshäuser  2002-12</vt:lpstr>
      <vt:lpstr>Folie 4</vt:lpstr>
      <vt:lpstr>Folie 5</vt:lpstr>
      <vt:lpstr>Folie 6</vt:lpstr>
      <vt:lpstr>Folie 7</vt:lpstr>
      <vt:lpstr>Wärme-Kraft-Kopplung (WKK, BHKW)</vt:lpstr>
      <vt:lpstr>Folie 9</vt:lpstr>
      <vt:lpstr>Folie 10</vt:lpstr>
      <vt:lpstr>Folie 11</vt:lpstr>
      <vt:lpstr>Folie 12</vt:lpstr>
      <vt:lpstr>Folie 13</vt:lpstr>
    </vt:vector>
  </TitlesOfParts>
  <Company>Basics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gruusige Arial 44</dc:title>
  <dc:creator>Ch. Muggli</dc:creator>
  <cp:lastModifiedBy>Thomas Grieder</cp:lastModifiedBy>
  <cp:revision>1200</cp:revision>
  <cp:lastPrinted>2001-08-08T13:16:41Z</cp:lastPrinted>
  <dcterms:created xsi:type="dcterms:W3CDTF">2001-08-06T18:06:09Z</dcterms:created>
  <dcterms:modified xsi:type="dcterms:W3CDTF">2013-09-09T07:04:39Z</dcterms:modified>
</cp:coreProperties>
</file>